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7562850" cy="10694988"/>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014" y="-2868"/>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7562088" cy="10695432"/>
          </a:xfrm>
          <a:prstGeom prst="rect">
            <a:avLst/>
          </a:prstGeom>
          <a:noFill/>
        </p:spPr>
      </p:pic>
      <p:sp>
        <p:nvSpPr>
          <p:cNvPr id="3" name="Прямоугольник 2"/>
          <p:cNvSpPr/>
          <p:nvPr/>
        </p:nvSpPr>
        <p:spPr>
          <a:xfrm>
            <a:off x="1689100" y="1389888"/>
            <a:ext cx="5830316" cy="1368552"/>
          </a:xfrm>
          <a:prstGeom prst="rect">
            <a:avLst/>
          </a:prstGeom>
          <a:noFill/>
        </p:spPr>
        <p:txBody>
          <a:bodyPr lIns="0" tIns="0" rIns="0" bIns="0">
            <a:noAutofit/>
          </a:bodyPr>
          <a:lstStyle/>
          <a:p>
            <a:pPr indent="0" algn="ctr">
              <a:lnSpc>
                <a:spcPct val="110000"/>
              </a:lnSpc>
            </a:pPr>
            <a:r>
              <a:rPr lang="de-DE" sz="4200" dirty="0" smtClean="0">
                <a:solidFill>
                  <a:srgbClr val="053D57"/>
                </a:solidFill>
                <a:latin typeface="Times New Roman"/>
              </a:rPr>
              <a:t>Aufbewahrungssystem vom Master </a:t>
            </a:r>
            <a:r>
              <a:rPr lang="de-DE" sz="4200" dirty="0" err="1" smtClean="0">
                <a:solidFill>
                  <a:srgbClr val="053D57"/>
                </a:solidFill>
                <a:latin typeface="Times New Roman"/>
              </a:rPr>
              <a:t>Klark</a:t>
            </a:r>
            <a:endParaRPr lang="ru" sz="4200" dirty="0">
              <a:solidFill>
                <a:srgbClr val="053D57"/>
              </a:solidFill>
              <a:latin typeface="Times New Roman"/>
            </a:endParaRPr>
          </a:p>
        </p:txBody>
      </p:sp>
      <p:sp>
        <p:nvSpPr>
          <p:cNvPr id="4" name="Прямоугольник 3"/>
          <p:cNvSpPr/>
          <p:nvPr/>
        </p:nvSpPr>
        <p:spPr>
          <a:xfrm>
            <a:off x="5833872" y="10314432"/>
            <a:ext cx="1374648" cy="182880"/>
          </a:xfrm>
          <a:prstGeom prst="rect">
            <a:avLst/>
          </a:prstGeom>
          <a:noFill/>
        </p:spPr>
        <p:txBody>
          <a:bodyPr wrap="none" lIns="0" tIns="0" rIns="0" bIns="0">
            <a:noAutofit/>
          </a:bodyPr>
          <a:lstStyle/>
          <a:p>
            <a:pPr indent="0" algn="r"/>
            <a:r>
              <a:rPr lang="de-DE" sz="1500" dirty="0" smtClean="0">
                <a:solidFill>
                  <a:srgbClr val="FFFFFF"/>
                </a:solidFill>
                <a:latin typeface="Arial"/>
              </a:rPr>
              <a:t>Master </a:t>
            </a:r>
            <a:r>
              <a:rPr lang="de-DE" sz="1500" dirty="0" err="1" smtClean="0">
                <a:solidFill>
                  <a:srgbClr val="FFFFFF"/>
                </a:solidFill>
                <a:latin typeface="Arial"/>
              </a:rPr>
              <a:t>Klark</a:t>
            </a:r>
            <a:r>
              <a:rPr lang="de-DE" sz="1500" dirty="0" smtClean="0">
                <a:solidFill>
                  <a:srgbClr val="FFFFFF"/>
                </a:solidFill>
                <a:latin typeface="Arial"/>
              </a:rPr>
              <a:t> LLC</a:t>
            </a:r>
            <a:endParaRPr lang="ru" sz="1500" dirty="0">
              <a:solidFill>
                <a:srgbClr val="FFFFFF"/>
              </a:solidFill>
              <a:latin typeface="Arial"/>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7562088" cy="10695432"/>
          </a:xfrm>
          <a:prstGeom prst="rect">
            <a:avLst/>
          </a:prstGeom>
          <a:noFill/>
        </p:spPr>
      </p:pic>
      <p:sp>
        <p:nvSpPr>
          <p:cNvPr id="3" name="Прямоугольник 2"/>
          <p:cNvSpPr/>
          <p:nvPr/>
        </p:nvSpPr>
        <p:spPr>
          <a:xfrm>
            <a:off x="469900" y="3654552"/>
            <a:ext cx="6549644" cy="832104"/>
          </a:xfrm>
          <a:prstGeom prst="rect">
            <a:avLst/>
          </a:prstGeom>
          <a:noFill/>
        </p:spPr>
        <p:txBody>
          <a:bodyPr lIns="0" tIns="0" rIns="0" bIns="0">
            <a:noAutofit/>
          </a:bodyPr>
          <a:lstStyle/>
          <a:p>
            <a:pPr indent="0" algn="ctr">
              <a:lnSpc>
                <a:spcPct val="125000"/>
              </a:lnSpc>
            </a:pPr>
            <a:r>
              <a:rPr lang="de-DE" sz="2000" b="1" dirty="0" smtClean="0">
                <a:solidFill>
                  <a:srgbClr val="97BCC7"/>
                </a:solidFill>
                <a:latin typeface="Arial"/>
              </a:rPr>
              <a:t>Lassen Sie sich von modernen Aufbewahrungs-systemen in Ihrem Haus und Büro begeistern</a:t>
            </a:r>
            <a:endParaRPr lang="ru" sz="2000" b="1" dirty="0">
              <a:solidFill>
                <a:srgbClr val="97BCC7"/>
              </a:solidFill>
              <a:latin typeface="Arial"/>
            </a:endParaRPr>
          </a:p>
        </p:txBody>
      </p:sp>
      <p:sp>
        <p:nvSpPr>
          <p:cNvPr id="4" name="Прямоугольник 3"/>
          <p:cNvSpPr/>
          <p:nvPr/>
        </p:nvSpPr>
        <p:spPr>
          <a:xfrm>
            <a:off x="118872" y="4605528"/>
            <a:ext cx="7434072" cy="1319784"/>
          </a:xfrm>
          <a:prstGeom prst="rect">
            <a:avLst/>
          </a:prstGeom>
          <a:noFill/>
        </p:spPr>
        <p:txBody>
          <a:bodyPr lIns="0" tIns="0" rIns="0" bIns="0">
            <a:noAutofit/>
          </a:bodyPr>
          <a:lstStyle/>
          <a:p>
            <a:pPr indent="0" algn="ctr">
              <a:lnSpc>
                <a:spcPct val="105000"/>
              </a:lnSpc>
            </a:pPr>
            <a:r>
              <a:rPr lang="de-DE" sz="1600" dirty="0"/>
              <a:t>Das Aufbewahrungssystem aus Gitterprodukten ist eine moderne, technologische und innovative Lösung für die Einrichtung des Raums um Sie herum. Bauen Sie das gesamte System auf oder wählen Sie nur gewünschte Elemente aus, um den Raum in Ihren vorhandenen Aufbewahrungsmöbeln zu ergänzen und zu optimieren.</a:t>
            </a:r>
            <a:endParaRPr lang="ru" sz="1500" dirty="0">
              <a:latin typeface="Arial Unicode MS"/>
            </a:endParaRPr>
          </a:p>
        </p:txBody>
      </p:sp>
      <p:sp>
        <p:nvSpPr>
          <p:cNvPr id="5" name="Прямоугольник 4"/>
          <p:cNvSpPr/>
          <p:nvPr/>
        </p:nvSpPr>
        <p:spPr>
          <a:xfrm>
            <a:off x="3822192" y="6248400"/>
            <a:ext cx="3197352" cy="1911096"/>
          </a:xfrm>
          <a:prstGeom prst="rect">
            <a:avLst/>
          </a:prstGeom>
          <a:noFill/>
        </p:spPr>
        <p:txBody>
          <a:bodyPr lIns="0" tIns="0" rIns="0" bIns="0">
            <a:noAutofit/>
          </a:bodyPr>
          <a:lstStyle/>
          <a:p>
            <a:pPr indent="0">
              <a:lnSpc>
                <a:spcPct val="105000"/>
              </a:lnSpc>
              <a:spcAft>
                <a:spcPts val="700"/>
              </a:spcAft>
            </a:pPr>
            <a:r>
              <a:rPr lang="de-DE" sz="1500" b="1" dirty="0" smtClean="0">
                <a:latin typeface="Arial Unicode MS"/>
              </a:rPr>
              <a:t>Nehmen Sie die Frische mit</a:t>
            </a:r>
            <a:r>
              <a:rPr lang="ru" sz="1500" b="1" dirty="0" smtClean="0">
                <a:latin typeface="Arial Unicode MS"/>
              </a:rPr>
              <a:t>!</a:t>
            </a:r>
            <a:endParaRPr lang="ru" sz="1500" b="1" dirty="0">
              <a:latin typeface="Arial Unicode MS"/>
            </a:endParaRPr>
          </a:p>
          <a:p>
            <a:pPr indent="0">
              <a:lnSpc>
                <a:spcPct val="112000"/>
              </a:lnSpc>
            </a:pPr>
            <a:r>
              <a:rPr lang="de-DE" sz="1600" dirty="0"/>
              <a:t>Seien Sie sicher, dass Sie frische Kleidung angezogen haben, da die Aufbewahrungssysteme für eine gute Luftzirkulation in den Stoffen der Sachen sorgen.</a:t>
            </a:r>
            <a:endParaRPr lang="ru" sz="1500" dirty="0">
              <a:latin typeface="Arial Unicode MS"/>
            </a:endParaRPr>
          </a:p>
        </p:txBody>
      </p:sp>
      <p:sp>
        <p:nvSpPr>
          <p:cNvPr id="6" name="Прямоугольник 5"/>
          <p:cNvSpPr/>
          <p:nvPr/>
        </p:nvSpPr>
        <p:spPr>
          <a:xfrm>
            <a:off x="710184" y="6248400"/>
            <a:ext cx="2977896" cy="1868424"/>
          </a:xfrm>
          <a:prstGeom prst="rect">
            <a:avLst/>
          </a:prstGeom>
          <a:noFill/>
        </p:spPr>
        <p:txBody>
          <a:bodyPr lIns="0" tIns="0" rIns="0" bIns="0">
            <a:noAutofit/>
          </a:bodyPr>
          <a:lstStyle/>
          <a:p>
            <a:pPr indent="0">
              <a:lnSpc>
                <a:spcPct val="106000"/>
              </a:lnSpc>
              <a:spcAft>
                <a:spcPts val="630"/>
              </a:spcAft>
            </a:pPr>
            <a:r>
              <a:rPr lang="de-DE" sz="1500" b="1" dirty="0" smtClean="0">
                <a:latin typeface="Arial Unicode MS"/>
              </a:rPr>
              <a:t>Seien Sie Meister des Raumes</a:t>
            </a:r>
            <a:r>
              <a:rPr lang="ru" sz="1500" b="1" dirty="0" smtClean="0">
                <a:latin typeface="Arial Unicode MS"/>
              </a:rPr>
              <a:t>!</a:t>
            </a:r>
            <a:endParaRPr lang="ru" sz="1500" b="1" dirty="0">
              <a:latin typeface="Arial Unicode MS"/>
            </a:endParaRPr>
          </a:p>
          <a:p>
            <a:pPr indent="0">
              <a:lnSpc>
                <a:spcPct val="112000"/>
              </a:lnSpc>
            </a:pPr>
            <a:r>
              <a:rPr lang="de-DE" sz="1600" dirty="0"/>
              <a:t>Verwenden Sie das System, um </a:t>
            </a:r>
            <a:r>
              <a:rPr lang="de-DE" sz="1600" dirty="0" smtClean="0"/>
              <a:t>den Aufbewahrungsplatz </a:t>
            </a:r>
            <a:r>
              <a:rPr lang="de-DE" sz="1600" dirty="0"/>
              <a:t>in Ihrem Haus so effizient wie möglich zu verteilen und zu organisieren</a:t>
            </a:r>
            <a:r>
              <a:rPr lang="de-DE" sz="1600" dirty="0" smtClean="0"/>
              <a:t>.</a:t>
            </a:r>
            <a:endParaRPr lang="ru" sz="1500" dirty="0">
              <a:latin typeface="Arial Unicode MS"/>
            </a:endParaRPr>
          </a:p>
        </p:txBody>
      </p:sp>
      <p:sp>
        <p:nvSpPr>
          <p:cNvPr id="7" name="Прямоугольник 6"/>
          <p:cNvSpPr/>
          <p:nvPr/>
        </p:nvSpPr>
        <p:spPr>
          <a:xfrm>
            <a:off x="707136" y="8403336"/>
            <a:ext cx="3093720" cy="2005584"/>
          </a:xfrm>
          <a:prstGeom prst="rect">
            <a:avLst/>
          </a:prstGeom>
          <a:noFill/>
        </p:spPr>
        <p:txBody>
          <a:bodyPr lIns="0" tIns="0" rIns="0" bIns="0">
            <a:noAutofit/>
          </a:bodyPr>
          <a:lstStyle/>
          <a:p>
            <a:pPr marL="52900" indent="-88900">
              <a:spcAft>
                <a:spcPts val="560"/>
              </a:spcAft>
            </a:pPr>
            <a:r>
              <a:rPr lang="de-DE" sz="1500" b="1" dirty="0" smtClean="0">
                <a:latin typeface="Arial Unicode MS"/>
              </a:rPr>
              <a:t>Zusammenbauen</a:t>
            </a:r>
            <a:r>
              <a:rPr lang="ru" sz="1500" b="1" dirty="0" smtClean="0">
                <a:latin typeface="Arial Unicode MS"/>
              </a:rPr>
              <a:t> </a:t>
            </a:r>
            <a:r>
              <a:rPr lang="de-DE" sz="1500" b="1" dirty="0" smtClean="0">
                <a:latin typeface="Arial Unicode MS"/>
              </a:rPr>
              <a:t>leicht</a:t>
            </a:r>
            <a:r>
              <a:rPr lang="ru" sz="1500" b="1" dirty="0" smtClean="0">
                <a:latin typeface="Arial Unicode MS"/>
              </a:rPr>
              <a:t>, </a:t>
            </a:r>
            <a:r>
              <a:rPr lang="de-DE" sz="1500" b="1" dirty="0" smtClean="0">
                <a:latin typeface="Arial Unicode MS"/>
              </a:rPr>
              <a:t>spielend uns energievoll!</a:t>
            </a:r>
            <a:endParaRPr lang="ru" sz="1500" b="1" dirty="0">
              <a:latin typeface="Arial Unicode MS"/>
            </a:endParaRPr>
          </a:p>
          <a:p>
            <a:pPr indent="0">
              <a:lnSpc>
                <a:spcPct val="105000"/>
              </a:lnSpc>
            </a:pPr>
            <a:r>
              <a:rPr lang="de-DE" sz="1600" dirty="0"/>
              <a:t>Bauen Sie das System wie einen Konstruktionsbaukasten zusammen. Benötigen Sie zusätzliche Körbe, Stangen oder Regale für einen befüllten Kleiderschrank? Fügen Sie einfach hinzu.</a:t>
            </a:r>
            <a:r>
              <a:rPr lang="ru" sz="1500" dirty="0" smtClean="0">
                <a:latin typeface="Arial Unicode MS"/>
              </a:rPr>
              <a:t>.</a:t>
            </a:r>
            <a:endParaRPr lang="ru" sz="1500" dirty="0">
              <a:latin typeface="Arial Unicode MS"/>
            </a:endParaRPr>
          </a:p>
        </p:txBody>
      </p:sp>
      <p:sp>
        <p:nvSpPr>
          <p:cNvPr id="8" name="Прямоугольник 7"/>
          <p:cNvSpPr/>
          <p:nvPr/>
        </p:nvSpPr>
        <p:spPr>
          <a:xfrm>
            <a:off x="3781044" y="9067800"/>
            <a:ext cx="3659124" cy="1030224"/>
          </a:xfrm>
          <a:prstGeom prst="rect">
            <a:avLst/>
          </a:prstGeom>
          <a:noFill/>
        </p:spPr>
        <p:txBody>
          <a:bodyPr lIns="0" tIns="0" rIns="0" bIns="0">
            <a:noAutofit/>
          </a:bodyPr>
          <a:lstStyle/>
          <a:p>
            <a:pPr indent="0" algn="ctr">
              <a:lnSpc>
                <a:spcPct val="115000"/>
              </a:lnSpc>
            </a:pPr>
            <a:r>
              <a:rPr lang="de-DE" sz="2200" dirty="0" smtClean="0">
                <a:solidFill>
                  <a:srgbClr val="053D57"/>
                </a:solidFill>
                <a:latin typeface="Times New Roman"/>
              </a:rPr>
              <a:t>Wir sin sicher, dass die Ordnung vieles im Leben bedeutet</a:t>
            </a:r>
            <a:r>
              <a:rPr lang="ru" sz="2200" dirty="0" smtClean="0">
                <a:solidFill>
                  <a:srgbClr val="053D57"/>
                </a:solidFill>
                <a:latin typeface="Times New Roman"/>
              </a:rPr>
              <a:t>!</a:t>
            </a:r>
            <a:endParaRPr lang="ru" sz="2200" dirty="0">
              <a:solidFill>
                <a:srgbClr val="053D57"/>
              </a:solidFill>
              <a:latin typeface="Times New Roman"/>
            </a:endParaRPr>
          </a:p>
        </p:txBody>
      </p:sp>
      <p:sp>
        <p:nvSpPr>
          <p:cNvPr id="9" name="Прямоугольник 8"/>
          <p:cNvSpPr/>
          <p:nvPr/>
        </p:nvSpPr>
        <p:spPr>
          <a:xfrm>
            <a:off x="5572125" y="10232136"/>
            <a:ext cx="1651635" cy="252984"/>
          </a:xfrm>
          <a:prstGeom prst="rect">
            <a:avLst/>
          </a:prstGeom>
          <a:noFill/>
        </p:spPr>
        <p:txBody>
          <a:bodyPr wrap="none" lIns="0" tIns="0" rIns="0" bIns="0">
            <a:noAutofit/>
          </a:bodyPr>
          <a:lstStyle/>
          <a:p>
            <a:pPr indent="0" algn="r"/>
            <a:r>
              <a:rPr lang="de-DE" sz="1500" dirty="0" smtClean="0">
                <a:solidFill>
                  <a:srgbClr val="053D57"/>
                </a:solidFill>
                <a:latin typeface="Arial"/>
              </a:rPr>
              <a:t>OOO </a:t>
            </a:r>
            <a:r>
              <a:rPr lang="de-DE" sz="1500" dirty="0" smtClean="0">
                <a:solidFill>
                  <a:srgbClr val="053D57"/>
                </a:solidFill>
                <a:latin typeface="Arial"/>
              </a:rPr>
              <a:t>Master </a:t>
            </a:r>
            <a:r>
              <a:rPr lang="de-DE" sz="1500" dirty="0" err="1" smtClean="0">
                <a:solidFill>
                  <a:srgbClr val="053D57"/>
                </a:solidFill>
                <a:latin typeface="Arial"/>
              </a:rPr>
              <a:t>Klark</a:t>
            </a:r>
            <a:r>
              <a:rPr lang="de-DE" sz="1500" dirty="0" smtClean="0">
                <a:solidFill>
                  <a:srgbClr val="053D57"/>
                </a:solidFill>
                <a:latin typeface="Arial"/>
              </a:rPr>
              <a:t> </a:t>
            </a:r>
            <a:endParaRPr lang="ru" sz="1500" dirty="0">
              <a:solidFill>
                <a:srgbClr val="053D57"/>
              </a:solidFill>
              <a:latin typeface="Arial"/>
            </a:endParaRPr>
          </a:p>
        </p:txBody>
      </p:sp>
      <p:sp>
        <p:nvSpPr>
          <p:cNvPr id="10" name="Прямоугольник 9"/>
          <p:cNvSpPr/>
          <p:nvPr/>
        </p:nvSpPr>
        <p:spPr>
          <a:xfrm>
            <a:off x="321711" y="231648"/>
            <a:ext cx="4425696" cy="338328"/>
          </a:xfrm>
          <a:prstGeom prst="rect">
            <a:avLst/>
          </a:prstGeom>
          <a:noFill/>
        </p:spPr>
        <p:txBody>
          <a:bodyPr wrap="none" lIns="0" tIns="0" rIns="0" bIns="0">
            <a:noAutofit/>
          </a:bodyPr>
          <a:lstStyle/>
          <a:p>
            <a:pPr indent="0" algn="ctr"/>
            <a:r>
              <a:rPr lang="de-DE" sz="1900" dirty="0" smtClean="0">
                <a:solidFill>
                  <a:srgbClr val="FFFFFF"/>
                </a:solidFill>
                <a:latin typeface="Times New Roman"/>
              </a:rPr>
              <a:t>Ordnung Zuhause </a:t>
            </a:r>
            <a:r>
              <a:rPr lang="ru" sz="1900" dirty="0" smtClean="0">
                <a:solidFill>
                  <a:srgbClr val="FFFFFF"/>
                </a:solidFill>
                <a:latin typeface="Times New Roman"/>
              </a:rPr>
              <a:t>= </a:t>
            </a:r>
            <a:r>
              <a:rPr lang="de-DE" sz="1900" dirty="0" smtClean="0">
                <a:solidFill>
                  <a:srgbClr val="FFFFFF"/>
                </a:solidFill>
                <a:latin typeface="Times New Roman"/>
              </a:rPr>
              <a:t>Ordnung im Leben</a:t>
            </a:r>
            <a:endParaRPr lang="ru" sz="1900" dirty="0">
              <a:solidFill>
                <a:srgbClr val="FFFFFF"/>
              </a:solidFill>
              <a:latin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 y="-444"/>
            <a:ext cx="7562088" cy="10695432"/>
          </a:xfrm>
          <a:prstGeom prst="rect">
            <a:avLst/>
          </a:prstGeom>
          <a:noFill/>
        </p:spPr>
      </p:pic>
      <p:sp>
        <p:nvSpPr>
          <p:cNvPr id="3" name="Прямоугольник 2"/>
          <p:cNvSpPr/>
          <p:nvPr/>
        </p:nvSpPr>
        <p:spPr>
          <a:xfrm>
            <a:off x="457200" y="158496"/>
            <a:ext cx="6616700" cy="1161288"/>
          </a:xfrm>
          <a:prstGeom prst="rect">
            <a:avLst/>
          </a:prstGeom>
          <a:noFill/>
        </p:spPr>
        <p:txBody>
          <a:bodyPr lIns="0" tIns="0" rIns="0" bIns="0">
            <a:noAutofit/>
          </a:bodyPr>
          <a:lstStyle/>
          <a:p>
            <a:pPr indent="0" algn="ctr"/>
            <a:r>
              <a:rPr lang="de-DE" sz="3600" dirty="0" smtClean="0">
                <a:solidFill>
                  <a:srgbClr val="053D57"/>
                </a:solidFill>
                <a:latin typeface="Arial"/>
              </a:rPr>
              <a:t>VORTEILE DES</a:t>
            </a:r>
            <a:r>
              <a:rPr lang="ru" sz="3600" dirty="0" smtClean="0">
                <a:solidFill>
                  <a:srgbClr val="053D57"/>
                </a:solidFill>
                <a:latin typeface="Arial"/>
              </a:rPr>
              <a:t> </a:t>
            </a:r>
            <a:r>
              <a:rPr lang="de-DE" sz="3600" dirty="0" smtClean="0">
                <a:solidFill>
                  <a:srgbClr val="053D57"/>
                </a:solidFill>
                <a:latin typeface="Arial"/>
              </a:rPr>
              <a:t>AUFBEWAHRUNGSSYSTEME</a:t>
            </a:r>
            <a:endParaRPr lang="ru" sz="3600" dirty="0">
              <a:solidFill>
                <a:srgbClr val="053D57"/>
              </a:solidFill>
              <a:latin typeface="Arial"/>
            </a:endParaRPr>
          </a:p>
        </p:txBody>
      </p:sp>
      <p:sp>
        <p:nvSpPr>
          <p:cNvPr id="4" name="Прямоугольник 3"/>
          <p:cNvSpPr/>
          <p:nvPr/>
        </p:nvSpPr>
        <p:spPr>
          <a:xfrm>
            <a:off x="3365500" y="1959864"/>
            <a:ext cx="4102100" cy="1984248"/>
          </a:xfrm>
          <a:prstGeom prst="rect">
            <a:avLst/>
          </a:prstGeom>
          <a:noFill/>
        </p:spPr>
        <p:txBody>
          <a:bodyPr lIns="0" tIns="0" rIns="0" bIns="0">
            <a:noAutofit/>
          </a:bodyPr>
          <a:lstStyle/>
          <a:p>
            <a:pPr indent="0" algn="r">
              <a:spcAft>
                <a:spcPts val="840"/>
              </a:spcAft>
            </a:pPr>
            <a:r>
              <a:rPr lang="de-DE" sz="2400" b="1" dirty="0" smtClean="0">
                <a:solidFill>
                  <a:srgbClr val="151515"/>
                </a:solidFill>
                <a:latin typeface="Times New Roman"/>
              </a:rPr>
              <a:t>Funktionssicherheit</a:t>
            </a:r>
          </a:p>
          <a:p>
            <a:pPr indent="0" algn="just">
              <a:spcAft>
                <a:spcPts val="840"/>
              </a:spcAft>
            </a:pPr>
            <a:r>
              <a:rPr lang="de-DE" sz="1400" dirty="0"/>
              <a:t>Aufgrund seiner besonderen Form passt das Profil sehr eng an die Unterlage, wodurch das Spiel vermieden wird, und die Konstruktion erhält eine starke, stabile Unterlage</a:t>
            </a:r>
            <a:r>
              <a:rPr lang="ru" sz="1300" dirty="0" smtClean="0">
                <a:solidFill>
                  <a:srgbClr val="053D57"/>
                </a:solidFill>
                <a:latin typeface="Arial Unicode MS"/>
              </a:rPr>
              <a:t>, </a:t>
            </a:r>
            <a:r>
              <a:rPr lang="de-DE" sz="1300" dirty="0" smtClean="0">
                <a:solidFill>
                  <a:srgbClr val="053D57"/>
                </a:solidFill>
                <a:latin typeface="Arial Unicode MS"/>
              </a:rPr>
              <a:t>dadurch haben die Elemente des Systems keine Rollung und</a:t>
            </a:r>
            <a:r>
              <a:rPr lang="ru" sz="1300" dirty="0" smtClean="0">
                <a:solidFill>
                  <a:srgbClr val="053D57"/>
                </a:solidFill>
                <a:latin typeface="Arial Unicode MS"/>
              </a:rPr>
              <a:t> </a:t>
            </a:r>
            <a:r>
              <a:rPr lang="de-DE" sz="1300" dirty="0">
                <a:solidFill>
                  <a:srgbClr val="053D57"/>
                </a:solidFill>
                <a:latin typeface="Arial Unicode MS"/>
              </a:rPr>
              <a:t>verkrümmen </a:t>
            </a:r>
            <a:r>
              <a:rPr lang="de-DE" sz="1300" dirty="0" smtClean="0">
                <a:solidFill>
                  <a:srgbClr val="053D57"/>
                </a:solidFill>
                <a:latin typeface="Arial Unicode MS"/>
              </a:rPr>
              <a:t>sich nicht</a:t>
            </a:r>
            <a:r>
              <a:rPr lang="ru" sz="1300" dirty="0" smtClean="0">
                <a:solidFill>
                  <a:srgbClr val="053D57"/>
                </a:solidFill>
                <a:latin typeface="Arial Unicode MS"/>
              </a:rPr>
              <a:t>.</a:t>
            </a:r>
            <a:endParaRPr lang="ru" sz="1300" dirty="0">
              <a:solidFill>
                <a:srgbClr val="053D57"/>
              </a:solidFill>
              <a:latin typeface="Arial Unicode MS"/>
            </a:endParaRPr>
          </a:p>
        </p:txBody>
      </p:sp>
      <p:sp>
        <p:nvSpPr>
          <p:cNvPr id="5" name="Прямоугольник 4"/>
          <p:cNvSpPr/>
          <p:nvPr/>
        </p:nvSpPr>
        <p:spPr>
          <a:xfrm>
            <a:off x="304800" y="4428744"/>
            <a:ext cx="3992880" cy="5873496"/>
          </a:xfrm>
          <a:prstGeom prst="rect">
            <a:avLst/>
          </a:prstGeom>
          <a:noFill/>
        </p:spPr>
        <p:txBody>
          <a:bodyPr lIns="0" tIns="0" rIns="0" bIns="0">
            <a:noAutofit/>
          </a:bodyPr>
          <a:lstStyle/>
          <a:p>
            <a:pPr indent="0">
              <a:lnSpc>
                <a:spcPct val="109000"/>
              </a:lnSpc>
              <a:spcAft>
                <a:spcPts val="350"/>
              </a:spcAft>
            </a:pPr>
            <a:r>
              <a:rPr lang="de-DE" sz="2400" b="1" dirty="0" smtClean="0">
                <a:solidFill>
                  <a:srgbClr val="151515"/>
                </a:solidFill>
                <a:latin typeface="Times New Roman"/>
              </a:rPr>
              <a:t>Perfektes Erscheinungsbild</a:t>
            </a:r>
            <a:endParaRPr lang="ru" sz="2400" b="1" dirty="0" smtClean="0">
              <a:solidFill>
                <a:srgbClr val="151515"/>
              </a:solidFill>
              <a:latin typeface="Times New Roman"/>
            </a:endParaRPr>
          </a:p>
          <a:p>
            <a:pPr indent="0">
              <a:lnSpc>
                <a:spcPct val="109000"/>
              </a:lnSpc>
              <a:spcAft>
                <a:spcPts val="350"/>
              </a:spcAft>
            </a:pPr>
            <a:r>
              <a:rPr lang="de-DE" sz="1400" dirty="0"/>
              <a:t>Im Gegensatz zu bestehenden Montageprofilen mit rechteckigen Öffnungen, die eine Assoziation mit einer Vitrine in einem billigen Supermarkt erwecken, sind die Öffnungen in unserem Profil fast unsichtbar, und die ungewöhnliche Form glatter Linien führt zu einer Rundlichkeit und bildet keine rechten Winkel</a:t>
            </a:r>
            <a:r>
              <a:rPr lang="de-DE" sz="1400" dirty="0" smtClean="0"/>
              <a:t>.</a:t>
            </a:r>
          </a:p>
          <a:p>
            <a:pPr indent="0">
              <a:lnSpc>
                <a:spcPct val="109000"/>
              </a:lnSpc>
              <a:spcAft>
                <a:spcPts val="350"/>
              </a:spcAft>
            </a:pPr>
            <a:r>
              <a:rPr lang="de-DE" sz="2400" b="1" dirty="0" smtClean="0">
                <a:solidFill>
                  <a:srgbClr val="151515"/>
                </a:solidFill>
                <a:latin typeface="Times New Roman"/>
              </a:rPr>
              <a:t>Langlebigkeit</a:t>
            </a:r>
            <a:endParaRPr lang="ru" sz="2400" b="1" dirty="0">
              <a:solidFill>
                <a:srgbClr val="151515"/>
              </a:solidFill>
              <a:latin typeface="Times New Roman"/>
            </a:endParaRPr>
          </a:p>
          <a:p>
            <a:pPr indent="0">
              <a:lnSpc>
                <a:spcPct val="112000"/>
              </a:lnSpc>
              <a:spcAft>
                <a:spcPts val="350"/>
              </a:spcAft>
            </a:pPr>
            <a:r>
              <a:rPr lang="de-DE" sz="1400" dirty="0"/>
              <a:t>Gitterprodukte lösen sich nie, weil sie keine Schraubverbindungen haben. Das Metall ist fester als Holz und die Beschichtung von Gitterprodukten ist </a:t>
            </a:r>
            <a:r>
              <a:rPr lang="de-DE" sz="1400" dirty="0" err="1"/>
              <a:t>festiger</a:t>
            </a:r>
            <a:r>
              <a:rPr lang="de-DE" sz="1400" dirty="0"/>
              <a:t> als die der melaminbeschichteten Spanplatten, und die Gitterprodukte mit Zinkbeschichtung sind praktisch abriebfest</a:t>
            </a:r>
            <a:r>
              <a:rPr lang="de-DE" sz="1400" dirty="0" smtClean="0"/>
              <a:t>.</a:t>
            </a:r>
          </a:p>
          <a:p>
            <a:pPr indent="0">
              <a:lnSpc>
                <a:spcPct val="112000"/>
              </a:lnSpc>
              <a:spcAft>
                <a:spcPts val="350"/>
              </a:spcAft>
            </a:pPr>
            <a:r>
              <a:rPr lang="de-DE" sz="2400" b="1" dirty="0" smtClean="0">
                <a:solidFill>
                  <a:srgbClr val="151515"/>
                </a:solidFill>
                <a:latin typeface="Times New Roman"/>
              </a:rPr>
              <a:t>Qualität</a:t>
            </a:r>
          </a:p>
          <a:p>
            <a:pPr indent="0">
              <a:spcAft>
                <a:spcPts val="350"/>
              </a:spcAft>
            </a:pPr>
            <a:r>
              <a:rPr lang="de-DE" sz="1400" dirty="0"/>
              <a:t>Die Produktion erfolgt unter Verwendung einer hochtechnologischen Ausrüstung, wodurch wir die Qualität der dekorativen Beschichtungen und die Genauigkeit der hergestellten Produkte garantieren können.</a:t>
            </a:r>
            <a:r>
              <a:rPr lang="ru" sz="1300" dirty="0" smtClean="0">
                <a:solidFill>
                  <a:srgbClr val="053D57"/>
                </a:solidFill>
                <a:latin typeface="Arial Unicode MS"/>
              </a:rPr>
              <a:t>.</a:t>
            </a:r>
            <a:endParaRPr lang="ru" sz="1300" dirty="0">
              <a:solidFill>
                <a:srgbClr val="053D57"/>
              </a:solidFill>
              <a:latin typeface="Arial Unicode MS"/>
            </a:endParaRPr>
          </a:p>
        </p:txBody>
      </p:sp>
      <p:sp>
        <p:nvSpPr>
          <p:cNvPr id="6" name="Прямоугольник 5"/>
          <p:cNvSpPr/>
          <p:nvPr/>
        </p:nvSpPr>
        <p:spPr>
          <a:xfrm>
            <a:off x="5757672" y="10168128"/>
            <a:ext cx="1456944" cy="204216"/>
          </a:xfrm>
          <a:prstGeom prst="rect">
            <a:avLst/>
          </a:prstGeom>
          <a:noFill/>
        </p:spPr>
        <p:txBody>
          <a:bodyPr wrap="none" lIns="0" tIns="0" rIns="0" bIns="0">
            <a:noAutofit/>
          </a:bodyPr>
          <a:lstStyle/>
          <a:p>
            <a:pPr indent="0" algn="r"/>
            <a:r>
              <a:rPr lang="ru" sz="1500">
                <a:solidFill>
                  <a:srgbClr val="053D57"/>
                </a:solidFill>
                <a:latin typeface="Arial"/>
              </a:rPr>
              <a:t>ООО "Мастер Кларк"</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7562088" cy="10695432"/>
          </a:xfrm>
          <a:prstGeom prst="rect">
            <a:avLst/>
          </a:prstGeom>
          <a:noFill/>
        </p:spPr>
      </p:pic>
      <p:sp>
        <p:nvSpPr>
          <p:cNvPr id="3" name="Прямоугольник 2"/>
          <p:cNvSpPr/>
          <p:nvPr/>
        </p:nvSpPr>
        <p:spPr>
          <a:xfrm>
            <a:off x="469900" y="228600"/>
            <a:ext cx="6565900" cy="1078992"/>
          </a:xfrm>
          <a:prstGeom prst="rect">
            <a:avLst/>
          </a:prstGeom>
          <a:noFill/>
        </p:spPr>
        <p:txBody>
          <a:bodyPr lIns="0" tIns="0" rIns="0" bIns="0">
            <a:noAutofit/>
          </a:bodyPr>
          <a:lstStyle/>
          <a:p>
            <a:pPr indent="0" algn="ctr"/>
            <a:r>
              <a:rPr lang="de-DE" sz="3600" dirty="0">
                <a:solidFill>
                  <a:srgbClr val="053D57"/>
                </a:solidFill>
                <a:latin typeface="Arial"/>
              </a:rPr>
              <a:t>VORTEILE DES</a:t>
            </a:r>
            <a:r>
              <a:rPr lang="ru" sz="3600" dirty="0">
                <a:solidFill>
                  <a:srgbClr val="053D57"/>
                </a:solidFill>
                <a:latin typeface="Arial"/>
              </a:rPr>
              <a:t> </a:t>
            </a:r>
            <a:r>
              <a:rPr lang="de-DE" sz="3600" dirty="0">
                <a:solidFill>
                  <a:srgbClr val="053D57"/>
                </a:solidFill>
                <a:latin typeface="Arial"/>
              </a:rPr>
              <a:t>AUFBEWAHRUNGSSYSTEME</a:t>
            </a:r>
            <a:endParaRPr lang="ru" sz="3600" dirty="0">
              <a:solidFill>
                <a:srgbClr val="053D57"/>
              </a:solidFill>
              <a:latin typeface="Arial"/>
            </a:endParaRPr>
          </a:p>
        </p:txBody>
      </p:sp>
      <p:sp>
        <p:nvSpPr>
          <p:cNvPr id="4" name="Прямоугольник 3"/>
          <p:cNvSpPr/>
          <p:nvPr/>
        </p:nvSpPr>
        <p:spPr>
          <a:xfrm>
            <a:off x="3361944" y="1883664"/>
            <a:ext cx="4093464" cy="2087880"/>
          </a:xfrm>
          <a:prstGeom prst="rect">
            <a:avLst/>
          </a:prstGeom>
          <a:noFill/>
        </p:spPr>
        <p:txBody>
          <a:bodyPr lIns="0" tIns="0" rIns="0" bIns="0">
            <a:noAutofit/>
          </a:bodyPr>
          <a:lstStyle/>
          <a:p>
            <a:r>
              <a:rPr lang="de-DE" sz="2400" b="1" dirty="0">
                <a:solidFill>
                  <a:srgbClr val="151515"/>
                </a:solidFill>
                <a:latin typeface="Times New Roman"/>
              </a:rPr>
              <a:t>Natürliche Belüftung</a:t>
            </a:r>
            <a:endParaRPr lang="ru-RU" sz="2400" b="1" dirty="0">
              <a:solidFill>
                <a:srgbClr val="151515"/>
              </a:solidFill>
              <a:latin typeface="Times New Roman"/>
            </a:endParaRPr>
          </a:p>
          <a:p>
            <a:r>
              <a:rPr lang="de-DE" sz="1300" dirty="0">
                <a:solidFill>
                  <a:srgbClr val="053D57"/>
                </a:solidFill>
                <a:latin typeface="Arial Unicode MS"/>
              </a:rPr>
              <a:t>Gitterkörbe und -regale sorgen für eine natürliche Luftzirkulation, sodass die Dinge frisch bleiben.</a:t>
            </a:r>
            <a:endParaRPr lang="ru-RU" sz="1300" dirty="0">
              <a:solidFill>
                <a:srgbClr val="053D57"/>
              </a:solidFill>
              <a:latin typeface="Arial Unicode MS"/>
            </a:endParaRPr>
          </a:p>
          <a:p>
            <a:r>
              <a:rPr lang="de-DE" sz="1300" dirty="0">
                <a:solidFill>
                  <a:srgbClr val="053D57"/>
                </a:solidFill>
                <a:latin typeface="Arial Unicode MS"/>
              </a:rPr>
              <a:t>Die Boxen und Regale aus melaminbeschichteten Spanplatten haben keine Luftzirkulation und setzen Formaldehyde wie für den menschlichen Körper schädliche Substanzen frei.</a:t>
            </a:r>
            <a:r>
              <a:rPr lang="ru" sz="1300" dirty="0">
                <a:solidFill>
                  <a:srgbClr val="053D57"/>
                </a:solidFill>
                <a:latin typeface="Arial Unicode MS"/>
              </a:rPr>
              <a:t>.</a:t>
            </a:r>
          </a:p>
        </p:txBody>
      </p:sp>
      <p:sp>
        <p:nvSpPr>
          <p:cNvPr id="5" name="Прямоугольник 4"/>
          <p:cNvSpPr/>
          <p:nvPr/>
        </p:nvSpPr>
        <p:spPr>
          <a:xfrm>
            <a:off x="255016" y="4361688"/>
            <a:ext cx="3880104" cy="5861304"/>
          </a:xfrm>
          <a:prstGeom prst="rect">
            <a:avLst/>
          </a:prstGeom>
          <a:noFill/>
        </p:spPr>
        <p:txBody>
          <a:bodyPr lIns="0" tIns="0" rIns="0" bIns="0">
            <a:noAutofit/>
          </a:bodyPr>
          <a:lstStyle/>
          <a:p>
            <a:pPr indent="0">
              <a:lnSpc>
                <a:spcPct val="81000"/>
              </a:lnSpc>
              <a:spcAft>
                <a:spcPts val="350"/>
              </a:spcAft>
            </a:pPr>
            <a:r>
              <a:rPr lang="de-DE" sz="2400" b="1" dirty="0" smtClean="0">
                <a:solidFill>
                  <a:srgbClr val="151515"/>
                </a:solidFill>
                <a:latin typeface="Times New Roman"/>
              </a:rPr>
              <a:t>Sicherheit</a:t>
            </a:r>
          </a:p>
          <a:p>
            <a:pPr>
              <a:lnSpc>
                <a:spcPct val="112000"/>
              </a:lnSpc>
              <a:spcAft>
                <a:spcPts val="350"/>
              </a:spcAft>
            </a:pPr>
            <a:r>
              <a:rPr lang="de-DE" sz="1300" dirty="0">
                <a:solidFill>
                  <a:srgbClr val="053D57"/>
                </a:solidFill>
                <a:latin typeface="Arial Unicode MS"/>
              </a:rPr>
              <a:t>Alle Elemente des Systems bestehen aus umweltfreundlichen Materialien und es werden keine Phenole, Formaldehyde und andere schädliche Substanzen freigesetzt. Dadurch sind diese absolut gefahrlos für Erwachsene und Kinder.</a:t>
            </a:r>
          </a:p>
          <a:p>
            <a:pPr indent="0">
              <a:lnSpc>
                <a:spcPct val="81000"/>
              </a:lnSpc>
              <a:spcAft>
                <a:spcPts val="350"/>
              </a:spcAft>
            </a:pPr>
            <a:endParaRPr lang="de-DE" sz="2400" b="1" dirty="0" smtClean="0">
              <a:solidFill>
                <a:srgbClr val="151515"/>
              </a:solidFill>
              <a:latin typeface="Times New Roman"/>
            </a:endParaRPr>
          </a:p>
          <a:p>
            <a:pPr indent="0">
              <a:lnSpc>
                <a:spcPct val="81000"/>
              </a:lnSpc>
              <a:spcAft>
                <a:spcPts val="350"/>
              </a:spcAft>
            </a:pPr>
            <a:r>
              <a:rPr lang="de-DE" sz="2400" b="1" dirty="0" smtClean="0">
                <a:solidFill>
                  <a:srgbClr val="151515"/>
                </a:solidFill>
                <a:latin typeface="Times New Roman"/>
              </a:rPr>
              <a:t>Ergonomie</a:t>
            </a:r>
            <a:endParaRPr lang="ru" sz="2400" b="1" dirty="0" smtClean="0">
              <a:solidFill>
                <a:srgbClr val="151515"/>
              </a:solidFill>
              <a:latin typeface="Times New Roman"/>
            </a:endParaRPr>
          </a:p>
          <a:p>
            <a:pPr indent="0">
              <a:lnSpc>
                <a:spcPct val="112000"/>
              </a:lnSpc>
              <a:spcAft>
                <a:spcPts val="350"/>
              </a:spcAft>
            </a:pPr>
            <a:r>
              <a:rPr lang="de-DE" sz="1300" dirty="0">
                <a:solidFill>
                  <a:srgbClr val="053D57"/>
                </a:solidFill>
                <a:latin typeface="Arial Unicode MS"/>
              </a:rPr>
              <a:t>Effiziente und rationelle Raumnutzung aufgrund der Vielfalt und vielseitige Produktanwendung</a:t>
            </a:r>
            <a:r>
              <a:rPr lang="de-DE" sz="1300" dirty="0" smtClean="0">
                <a:solidFill>
                  <a:srgbClr val="053D57"/>
                </a:solidFill>
                <a:latin typeface="Arial Unicode MS"/>
              </a:rPr>
              <a:t>.</a:t>
            </a:r>
          </a:p>
          <a:p>
            <a:endParaRPr lang="de-DE" sz="2400" b="1" dirty="0" smtClean="0">
              <a:solidFill>
                <a:srgbClr val="151515"/>
              </a:solidFill>
              <a:latin typeface="Times New Roman"/>
            </a:endParaRPr>
          </a:p>
          <a:p>
            <a:r>
              <a:rPr lang="de-DE" sz="2400" b="1" dirty="0" smtClean="0">
                <a:solidFill>
                  <a:srgbClr val="151515"/>
                </a:solidFill>
                <a:latin typeface="Times New Roman"/>
              </a:rPr>
              <a:t>Visuelle </a:t>
            </a:r>
            <a:r>
              <a:rPr lang="de-DE" sz="2400" b="1" dirty="0">
                <a:solidFill>
                  <a:srgbClr val="151515"/>
                </a:solidFill>
                <a:latin typeface="Times New Roman"/>
              </a:rPr>
              <a:t>Vergrößerung des </a:t>
            </a:r>
            <a:r>
              <a:rPr lang="de-DE" sz="2400" b="1" dirty="0" smtClean="0">
                <a:solidFill>
                  <a:srgbClr val="151515"/>
                </a:solidFill>
                <a:latin typeface="Times New Roman"/>
              </a:rPr>
              <a:t>Zimmers</a:t>
            </a:r>
            <a:endParaRPr lang="ru-RU" sz="2400" b="1" dirty="0">
              <a:solidFill>
                <a:srgbClr val="151515"/>
              </a:solidFill>
              <a:latin typeface="Times New Roman"/>
            </a:endParaRPr>
          </a:p>
          <a:p>
            <a:r>
              <a:rPr lang="de-DE" sz="1400" dirty="0"/>
              <a:t>Das Aufbewahrungssystem "frisst" den Raum nicht mit sperrigen Schrankdesigns auf und wird visuell zugänglich.</a:t>
            </a:r>
            <a:endParaRPr lang="ru-RU" sz="1400" dirty="0"/>
          </a:p>
          <a:p>
            <a:endParaRPr lang="de-DE" sz="2400" b="1" dirty="0" smtClean="0">
              <a:solidFill>
                <a:srgbClr val="151515"/>
              </a:solidFill>
              <a:latin typeface="Times New Roman"/>
            </a:endParaRPr>
          </a:p>
          <a:p>
            <a:r>
              <a:rPr lang="de-DE" sz="2400" b="1" dirty="0" smtClean="0">
                <a:solidFill>
                  <a:srgbClr val="151515"/>
                </a:solidFill>
                <a:latin typeface="Times New Roman"/>
              </a:rPr>
              <a:t>Günstiger </a:t>
            </a:r>
            <a:r>
              <a:rPr lang="de-DE" sz="2400" b="1" dirty="0">
                <a:solidFill>
                  <a:srgbClr val="151515"/>
                </a:solidFill>
                <a:latin typeface="Times New Roman"/>
              </a:rPr>
              <a:t>Preis</a:t>
            </a:r>
            <a:endParaRPr lang="ru-RU" sz="2400" b="1" dirty="0">
              <a:solidFill>
                <a:srgbClr val="151515"/>
              </a:solidFill>
              <a:latin typeface="Times New Roman"/>
            </a:endParaRPr>
          </a:p>
          <a:p>
            <a:r>
              <a:rPr lang="de-DE" sz="1400" dirty="0"/>
              <a:t>Wenn der Käufer beim russischen Hersteller kauft, zahlt er für die Logistik nicht, und die Funktionssicherheit und die Langlebigkeit gewährleisten eine rentable Investition.</a:t>
            </a:r>
            <a:endParaRPr lang="ru" sz="1400" dirty="0"/>
          </a:p>
        </p:txBody>
      </p:sp>
      <p:sp>
        <p:nvSpPr>
          <p:cNvPr id="6" name="Прямоугольник 5"/>
          <p:cNvSpPr/>
          <p:nvPr/>
        </p:nvSpPr>
        <p:spPr>
          <a:xfrm>
            <a:off x="5757672" y="10222992"/>
            <a:ext cx="1380744" cy="192024"/>
          </a:xfrm>
          <a:prstGeom prst="rect">
            <a:avLst/>
          </a:prstGeom>
          <a:noFill/>
        </p:spPr>
        <p:txBody>
          <a:bodyPr wrap="none" lIns="0" tIns="0" rIns="0" bIns="0">
            <a:noAutofit/>
          </a:bodyPr>
          <a:lstStyle/>
          <a:p>
            <a:pPr indent="0"/>
            <a:r>
              <a:rPr lang="ru" sz="1500">
                <a:solidFill>
                  <a:srgbClr val="053D57"/>
                </a:solidFill>
                <a:latin typeface="Arial"/>
              </a:rPr>
              <a:t>ООО "Мастер Кларк"</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7562088" cy="10695432"/>
          </a:xfrm>
          <a:prstGeom prst="rect">
            <a:avLst/>
          </a:prstGeom>
          <a:noFill/>
        </p:spPr>
      </p:pic>
      <p:sp>
        <p:nvSpPr>
          <p:cNvPr id="3" name="Прямоугольник 2"/>
          <p:cNvSpPr/>
          <p:nvPr/>
        </p:nvSpPr>
        <p:spPr>
          <a:xfrm>
            <a:off x="3060192" y="1905000"/>
            <a:ext cx="4401312" cy="2063496"/>
          </a:xfrm>
          <a:prstGeom prst="rect">
            <a:avLst/>
          </a:prstGeom>
          <a:noFill/>
        </p:spPr>
        <p:txBody>
          <a:bodyPr lIns="0" tIns="0" rIns="0" bIns="0">
            <a:noAutofit/>
          </a:bodyPr>
          <a:lstStyle/>
          <a:p>
            <a:pPr indent="0" algn="r">
              <a:spcAft>
                <a:spcPts val="350"/>
              </a:spcAft>
            </a:pPr>
            <a:r>
              <a:rPr lang="de-DE" sz="2400" b="1" dirty="0" smtClean="0">
                <a:solidFill>
                  <a:srgbClr val="151515"/>
                </a:solidFill>
                <a:latin typeface="Times New Roman"/>
              </a:rPr>
              <a:t>Leichte Montage</a:t>
            </a:r>
            <a:endParaRPr lang="ru" sz="2400" b="1" dirty="0">
              <a:solidFill>
                <a:srgbClr val="151515"/>
              </a:solidFill>
              <a:latin typeface="Times New Roman"/>
            </a:endParaRPr>
          </a:p>
          <a:p>
            <a:pPr indent="0" algn="r">
              <a:lnSpc>
                <a:spcPct val="121000"/>
              </a:lnSpc>
            </a:pPr>
            <a:r>
              <a:rPr lang="de-DE" sz="1400" dirty="0"/>
              <a:t>Alle Elemente des Systems wurden unter Verwendung fortschrittlicher Designtechniken entwickelt, die eine einfache und leichte  Montage ermöglichen. Für die Montage sind keine besonderen Fähigkeiten erforderlich. Wir haben die Montage dem Prinzip „Mach selbst“ genähert.</a:t>
            </a:r>
            <a:endParaRPr lang="ru" sz="1300" dirty="0">
              <a:solidFill>
                <a:srgbClr val="053D57"/>
              </a:solidFill>
              <a:latin typeface="Arial Unicode MS"/>
            </a:endParaRPr>
          </a:p>
        </p:txBody>
      </p:sp>
      <p:sp>
        <p:nvSpPr>
          <p:cNvPr id="4" name="Прямоугольник 3"/>
          <p:cNvSpPr/>
          <p:nvPr/>
        </p:nvSpPr>
        <p:spPr>
          <a:xfrm>
            <a:off x="622300" y="158496"/>
            <a:ext cx="6451600" cy="1210056"/>
          </a:xfrm>
          <a:prstGeom prst="rect">
            <a:avLst/>
          </a:prstGeom>
          <a:noFill/>
        </p:spPr>
        <p:txBody>
          <a:bodyPr lIns="0" tIns="0" rIns="0" bIns="0">
            <a:noAutofit/>
          </a:bodyPr>
          <a:lstStyle/>
          <a:p>
            <a:pPr indent="0" algn="ctr"/>
            <a:r>
              <a:rPr lang="de-DE" sz="3600" dirty="0">
                <a:solidFill>
                  <a:srgbClr val="053D57"/>
                </a:solidFill>
                <a:latin typeface="Arial"/>
              </a:rPr>
              <a:t>VORTEILE DES</a:t>
            </a:r>
            <a:r>
              <a:rPr lang="ru" sz="3600" dirty="0">
                <a:solidFill>
                  <a:srgbClr val="053D57"/>
                </a:solidFill>
                <a:latin typeface="Arial"/>
              </a:rPr>
              <a:t> </a:t>
            </a:r>
            <a:r>
              <a:rPr lang="de-DE" sz="3600" dirty="0">
                <a:solidFill>
                  <a:srgbClr val="053D57"/>
                </a:solidFill>
                <a:latin typeface="Arial"/>
              </a:rPr>
              <a:t>AUFBEWAHRUNGSSYSTEME</a:t>
            </a:r>
            <a:endParaRPr lang="ru" sz="3600" dirty="0">
              <a:solidFill>
                <a:srgbClr val="053D57"/>
              </a:solidFill>
              <a:latin typeface="Arial"/>
            </a:endParaRPr>
          </a:p>
        </p:txBody>
      </p:sp>
      <p:sp>
        <p:nvSpPr>
          <p:cNvPr id="5" name="Прямоугольник 4"/>
          <p:cNvSpPr/>
          <p:nvPr/>
        </p:nvSpPr>
        <p:spPr>
          <a:xfrm>
            <a:off x="301752" y="4245864"/>
            <a:ext cx="3977640" cy="6117336"/>
          </a:xfrm>
          <a:prstGeom prst="rect">
            <a:avLst/>
          </a:prstGeom>
          <a:noFill/>
        </p:spPr>
        <p:txBody>
          <a:bodyPr lIns="0" tIns="0" rIns="0" bIns="0">
            <a:noAutofit/>
          </a:bodyPr>
          <a:lstStyle/>
          <a:p>
            <a:r>
              <a:rPr lang="de-DE" sz="2400" b="1" dirty="0">
                <a:solidFill>
                  <a:srgbClr val="151515"/>
                </a:solidFill>
                <a:latin typeface="Times New Roman"/>
              </a:rPr>
              <a:t>Funktionssicherheit</a:t>
            </a:r>
            <a:endParaRPr lang="ru-RU" sz="2400" b="1" dirty="0">
              <a:solidFill>
                <a:srgbClr val="151515"/>
              </a:solidFill>
              <a:latin typeface="Times New Roman"/>
            </a:endParaRPr>
          </a:p>
          <a:p>
            <a:r>
              <a:rPr lang="de-DE" sz="1300" dirty="0">
                <a:solidFill>
                  <a:srgbClr val="053D57"/>
                </a:solidFill>
                <a:latin typeface="Arial Unicode MS"/>
              </a:rPr>
              <a:t>Es wird nur hochwertiger Stahl verwendet, der nach GOST-Standards hergestellt wurde. Das System weist aufgrund der Stahldicke und -sorte hohe Festigkeitseigenschaften auf. Daher kann das System im Gegensatz zu anderen Wettbewerbsprodukten schweren Belastungen standhalten</a:t>
            </a:r>
            <a:r>
              <a:rPr lang="de-DE" sz="1300" dirty="0" smtClean="0">
                <a:solidFill>
                  <a:srgbClr val="053D57"/>
                </a:solidFill>
                <a:latin typeface="Arial Unicode MS"/>
              </a:rPr>
              <a:t>.</a:t>
            </a:r>
          </a:p>
          <a:p>
            <a:endParaRPr lang="de-DE" sz="2400" b="1" dirty="0" smtClean="0">
              <a:solidFill>
                <a:srgbClr val="151515"/>
              </a:solidFill>
              <a:latin typeface="Times New Roman"/>
            </a:endParaRPr>
          </a:p>
          <a:p>
            <a:r>
              <a:rPr lang="de-DE" sz="2400" b="1" dirty="0" smtClean="0">
                <a:solidFill>
                  <a:srgbClr val="151515"/>
                </a:solidFill>
                <a:latin typeface="Times New Roman"/>
              </a:rPr>
              <a:t>Modernisierung</a:t>
            </a:r>
            <a:endParaRPr lang="ru-RU" sz="2400" b="1" dirty="0">
              <a:solidFill>
                <a:srgbClr val="151515"/>
              </a:solidFill>
              <a:latin typeface="Times New Roman"/>
            </a:endParaRPr>
          </a:p>
          <a:p>
            <a:r>
              <a:rPr lang="de-DE" sz="1300" dirty="0">
                <a:solidFill>
                  <a:srgbClr val="053D57"/>
                </a:solidFill>
                <a:latin typeface="Arial Unicode MS"/>
              </a:rPr>
              <a:t>Das System ist so konzipiert, dass es leicht transformiert und je nach sich ändernden Bedingungen durch andere Elemente ergänzt werden kann. Im Falle eines Umzugs ist es ebenso einfach </a:t>
            </a:r>
            <a:endParaRPr lang="de-DE" sz="1300" dirty="0" smtClean="0">
              <a:solidFill>
                <a:srgbClr val="053D57"/>
              </a:solidFill>
              <a:latin typeface="Arial Unicode MS"/>
            </a:endParaRPr>
          </a:p>
          <a:p>
            <a:r>
              <a:rPr lang="de-DE" sz="1300" dirty="0" smtClean="0">
                <a:solidFill>
                  <a:srgbClr val="053D57"/>
                </a:solidFill>
                <a:latin typeface="Arial Unicode MS"/>
              </a:rPr>
              <a:t>zu </a:t>
            </a:r>
            <a:r>
              <a:rPr lang="de-DE" sz="1300" dirty="0">
                <a:solidFill>
                  <a:srgbClr val="053D57"/>
                </a:solidFill>
                <a:latin typeface="Arial Unicode MS"/>
              </a:rPr>
              <a:t>zerlegen und an einem neuen Ort zu installieren</a:t>
            </a:r>
            <a:r>
              <a:rPr lang="de-DE" sz="1300" dirty="0" smtClean="0">
                <a:solidFill>
                  <a:srgbClr val="053D57"/>
                </a:solidFill>
                <a:latin typeface="Arial Unicode MS"/>
              </a:rPr>
              <a:t>.</a:t>
            </a:r>
          </a:p>
          <a:p>
            <a:endParaRPr lang="de-DE" sz="2400" b="1" dirty="0" smtClean="0">
              <a:solidFill>
                <a:srgbClr val="151515"/>
              </a:solidFill>
              <a:latin typeface="Times New Roman"/>
            </a:endParaRPr>
          </a:p>
          <a:p>
            <a:r>
              <a:rPr lang="de-DE" sz="2400" b="1" dirty="0" smtClean="0">
                <a:solidFill>
                  <a:srgbClr val="151515"/>
                </a:solidFill>
                <a:latin typeface="Times New Roman"/>
              </a:rPr>
              <a:t>Vielseitige </a:t>
            </a:r>
            <a:r>
              <a:rPr lang="de-DE" sz="2400" b="1" dirty="0">
                <a:solidFill>
                  <a:srgbClr val="151515"/>
                </a:solidFill>
                <a:latin typeface="Times New Roman"/>
              </a:rPr>
              <a:t>Anwendbarkeit</a:t>
            </a:r>
            <a:endParaRPr lang="ru-RU" sz="2400" b="1" dirty="0">
              <a:solidFill>
                <a:srgbClr val="151515"/>
              </a:solidFill>
              <a:latin typeface="Times New Roman"/>
            </a:endParaRPr>
          </a:p>
          <a:p>
            <a:r>
              <a:rPr lang="de-DE" sz="1300" dirty="0">
                <a:solidFill>
                  <a:srgbClr val="053D57"/>
                </a:solidFill>
                <a:latin typeface="Arial Unicode MS"/>
              </a:rPr>
              <a:t>Dieses System unterliegt keinen Nutzungsbeschränkungen und passt für jeden Raum. Man kann es an jede Nische anpassen und eine große Auswahl an Produkten schränkt die Vorstellungskraft des Kunden nicht ein.</a:t>
            </a:r>
            <a:endParaRPr lang="ru" sz="1300" dirty="0">
              <a:solidFill>
                <a:srgbClr val="053D57"/>
              </a:solidFill>
              <a:latin typeface="Arial Unicode MS"/>
            </a:endParaRPr>
          </a:p>
        </p:txBody>
      </p:sp>
      <p:sp>
        <p:nvSpPr>
          <p:cNvPr id="6" name="Прямоугольник 5"/>
          <p:cNvSpPr/>
          <p:nvPr/>
        </p:nvSpPr>
        <p:spPr>
          <a:xfrm>
            <a:off x="5757672" y="10168128"/>
            <a:ext cx="1444752" cy="234696"/>
          </a:xfrm>
          <a:prstGeom prst="rect">
            <a:avLst/>
          </a:prstGeom>
          <a:noFill/>
        </p:spPr>
        <p:txBody>
          <a:bodyPr wrap="none" lIns="0" tIns="0" rIns="0" bIns="0">
            <a:noAutofit/>
          </a:bodyPr>
          <a:lstStyle/>
          <a:p>
            <a:pPr indent="0" algn="r"/>
            <a:r>
              <a:rPr lang="ru" sz="1500" dirty="0">
                <a:solidFill>
                  <a:srgbClr val="053D57"/>
                </a:solidFill>
                <a:latin typeface="Arial"/>
              </a:rPr>
              <a:t>ООО </a:t>
            </a:r>
            <a:r>
              <a:rPr lang="de-DE" sz="1500" dirty="0" smtClean="0">
                <a:solidFill>
                  <a:srgbClr val="053D57"/>
                </a:solidFill>
                <a:latin typeface="Arial"/>
              </a:rPr>
              <a:t>Master </a:t>
            </a:r>
            <a:r>
              <a:rPr lang="de-DE" sz="1500" dirty="0" err="1" smtClean="0">
                <a:solidFill>
                  <a:srgbClr val="053D57"/>
                </a:solidFill>
                <a:latin typeface="Arial"/>
              </a:rPr>
              <a:t>Klark</a:t>
            </a:r>
            <a:endParaRPr lang="ru" sz="1500" dirty="0">
              <a:solidFill>
                <a:srgbClr val="053D57"/>
              </a:solidFill>
              <a:latin typeface="Arial"/>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7562088" cy="10695432"/>
          </a:xfrm>
          <a:prstGeom prst="rect">
            <a:avLst/>
          </a:prstGeom>
          <a:noFill/>
        </p:spPr>
      </p:pic>
      <p:sp>
        <p:nvSpPr>
          <p:cNvPr id="3" name="Прямоугольник 2"/>
          <p:cNvSpPr/>
          <p:nvPr/>
        </p:nvSpPr>
        <p:spPr>
          <a:xfrm>
            <a:off x="3608832" y="4343400"/>
            <a:ext cx="3121152" cy="445008"/>
          </a:xfrm>
          <a:prstGeom prst="rect">
            <a:avLst/>
          </a:prstGeom>
          <a:noFill/>
        </p:spPr>
        <p:txBody>
          <a:bodyPr wrap="none" lIns="0" tIns="0" rIns="0" bIns="0">
            <a:noAutofit/>
          </a:bodyPr>
          <a:lstStyle/>
          <a:p>
            <a:pPr indent="0" algn="r"/>
            <a:r>
              <a:rPr lang="de-DE" sz="3200" dirty="0"/>
              <a:t>Dmitry </a:t>
            </a:r>
            <a:r>
              <a:rPr lang="de-DE" sz="3200" dirty="0" err="1" smtClean="0"/>
              <a:t>Smirnov</a:t>
            </a:r>
            <a:endParaRPr lang="ru" sz="3000" dirty="0">
              <a:solidFill>
                <a:srgbClr val="053D57"/>
              </a:solidFill>
              <a:latin typeface="Times New Roman"/>
            </a:endParaRPr>
          </a:p>
        </p:txBody>
      </p:sp>
      <p:sp>
        <p:nvSpPr>
          <p:cNvPr id="4" name="Прямоугольник 3"/>
          <p:cNvSpPr/>
          <p:nvPr/>
        </p:nvSpPr>
        <p:spPr>
          <a:xfrm>
            <a:off x="2404872" y="4901184"/>
            <a:ext cx="4721352" cy="533400"/>
          </a:xfrm>
          <a:prstGeom prst="rect">
            <a:avLst/>
          </a:prstGeom>
          <a:noFill/>
        </p:spPr>
        <p:txBody>
          <a:bodyPr lIns="0" tIns="0" rIns="0" bIns="0">
            <a:noAutofit/>
          </a:bodyPr>
          <a:lstStyle/>
          <a:p>
            <a:pPr indent="0" algn="r"/>
            <a:r>
              <a:rPr lang="de-DE" dirty="0" smtClean="0">
                <a:solidFill>
                  <a:srgbClr val="FFFFFF"/>
                </a:solidFill>
                <a:latin typeface="Arial Unicode MS"/>
              </a:rPr>
              <a:t>Gründer und </a:t>
            </a:r>
            <a:r>
              <a:rPr lang="de-DE" dirty="0" smtClean="0">
                <a:solidFill>
                  <a:srgbClr val="FFFFFF"/>
                </a:solidFill>
                <a:latin typeface="Arial Unicode MS"/>
              </a:rPr>
              <a:t>Geschäftsführer </a:t>
            </a:r>
          </a:p>
          <a:p>
            <a:pPr indent="0" algn="r"/>
            <a:r>
              <a:rPr lang="de-DE" dirty="0" smtClean="0">
                <a:solidFill>
                  <a:srgbClr val="FFFFFF"/>
                </a:solidFill>
                <a:latin typeface="Arial Unicode MS"/>
              </a:rPr>
              <a:t>von </a:t>
            </a:r>
            <a:r>
              <a:rPr lang="ru-RU" dirty="0" smtClean="0">
                <a:solidFill>
                  <a:srgbClr val="FFFFFF"/>
                </a:solidFill>
                <a:latin typeface="Arial Unicode MS"/>
              </a:rPr>
              <a:t>ООО </a:t>
            </a:r>
            <a:r>
              <a:rPr lang="de-DE" dirty="0" smtClean="0">
                <a:solidFill>
                  <a:srgbClr val="FFFFFF"/>
                </a:solidFill>
                <a:latin typeface="Arial Unicode MS"/>
              </a:rPr>
              <a:t>Master </a:t>
            </a:r>
            <a:r>
              <a:rPr lang="de-DE" dirty="0" err="1" smtClean="0">
                <a:solidFill>
                  <a:srgbClr val="FFFFFF"/>
                </a:solidFill>
                <a:latin typeface="Arial Unicode MS"/>
              </a:rPr>
              <a:t>Klark</a:t>
            </a:r>
            <a:endParaRPr lang="ru" sz="1800" dirty="0">
              <a:solidFill>
                <a:srgbClr val="FFFFFF"/>
              </a:solidFill>
              <a:latin typeface="Arial Unicode MS"/>
            </a:endParaRPr>
          </a:p>
        </p:txBody>
      </p:sp>
      <p:sp>
        <p:nvSpPr>
          <p:cNvPr id="5" name="Прямоугольник 4"/>
          <p:cNvSpPr/>
          <p:nvPr/>
        </p:nvSpPr>
        <p:spPr>
          <a:xfrm>
            <a:off x="3302000" y="5650992"/>
            <a:ext cx="3684016" cy="649224"/>
          </a:xfrm>
          <a:prstGeom prst="rect">
            <a:avLst/>
          </a:prstGeom>
          <a:noFill/>
        </p:spPr>
        <p:txBody>
          <a:bodyPr lIns="0" tIns="0" rIns="0" bIns="0">
            <a:noAutofit/>
          </a:bodyPr>
          <a:lstStyle/>
          <a:p>
            <a:pPr indent="0"/>
            <a:r>
              <a:rPr lang="de-DE" dirty="0" smtClean="0">
                <a:solidFill>
                  <a:srgbClr val="053D57"/>
                </a:solidFill>
                <a:latin typeface="Arial Unicode MS"/>
              </a:rPr>
              <a:t>Telefon:</a:t>
            </a:r>
            <a:r>
              <a:rPr lang="ru" sz="1800" dirty="0" smtClean="0">
                <a:solidFill>
                  <a:srgbClr val="053D57"/>
                </a:solidFill>
                <a:latin typeface="Arial Unicode MS"/>
              </a:rPr>
              <a:t> </a:t>
            </a:r>
            <a:r>
              <a:rPr lang="ru" sz="2300" b="1" dirty="0">
                <a:solidFill>
                  <a:srgbClr val="053D57"/>
                </a:solidFill>
                <a:latin typeface="Arial"/>
              </a:rPr>
              <a:t>+7 952 406 7 405 </a:t>
            </a:r>
            <a:endParaRPr lang="en-GB" sz="2300" b="1" dirty="0" smtClean="0">
              <a:solidFill>
                <a:srgbClr val="053D57"/>
              </a:solidFill>
              <a:latin typeface="Arial"/>
            </a:endParaRPr>
          </a:p>
          <a:p>
            <a:pPr indent="0"/>
            <a:r>
              <a:rPr lang="en-GB" sz="2300" b="1" dirty="0" smtClean="0">
                <a:solidFill>
                  <a:srgbClr val="053D57"/>
                </a:solidFill>
                <a:latin typeface="Arial"/>
              </a:rPr>
              <a:t>masterklark@mail.ru</a:t>
            </a:r>
            <a:endParaRPr lang="ru" sz="2300" b="1" dirty="0">
              <a:solidFill>
                <a:srgbClr val="053D57"/>
              </a:solidFill>
              <a:latin typeface="Arial"/>
            </a:endParaRPr>
          </a:p>
        </p:txBody>
      </p:sp>
      <p:sp>
        <p:nvSpPr>
          <p:cNvPr id="6" name="Прямоугольник 5"/>
          <p:cNvSpPr/>
          <p:nvPr/>
        </p:nvSpPr>
        <p:spPr>
          <a:xfrm>
            <a:off x="5818632" y="10271760"/>
            <a:ext cx="1441704" cy="268224"/>
          </a:xfrm>
          <a:prstGeom prst="rect">
            <a:avLst/>
          </a:prstGeom>
          <a:noFill/>
        </p:spPr>
        <p:txBody>
          <a:bodyPr wrap="none" lIns="0" tIns="0" rIns="0" bIns="0">
            <a:noAutofit/>
          </a:bodyPr>
          <a:lstStyle/>
          <a:p>
            <a:pPr indent="0" algn="r"/>
            <a:r>
              <a:rPr lang="de-DE" sz="1500" dirty="0" smtClean="0">
                <a:solidFill>
                  <a:srgbClr val="053D57"/>
                </a:solidFill>
                <a:latin typeface="Arial"/>
              </a:rPr>
              <a:t>OOO Master </a:t>
            </a:r>
            <a:r>
              <a:rPr lang="de-DE" sz="1500" dirty="0" err="1" smtClean="0">
                <a:solidFill>
                  <a:srgbClr val="053D57"/>
                </a:solidFill>
                <a:latin typeface="Arial"/>
              </a:rPr>
              <a:t>Klark</a:t>
            </a:r>
            <a:endParaRPr lang="ru" sz="1500" dirty="0">
              <a:solidFill>
                <a:srgbClr val="053D57"/>
              </a:solidFill>
              <a:latin typeface="Arial"/>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674</Words>
  <Application>Microsoft Office PowerPoint</Application>
  <PresentationFormat>Произвольный</PresentationFormat>
  <Paragraphs>58</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Arial Unicode MS</vt:lpstr>
      <vt:lpstr>Calibri</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хранения от "Мастер Кларк"</dc:title>
  <dc:subject/>
  <dc:creator>Анжелика</dc:creator>
  <cp:keywords>DADaltVeS1g,BADVW5bvj48</cp:keywords>
  <cp:lastModifiedBy>Пользователь</cp:lastModifiedBy>
  <cp:revision>16</cp:revision>
  <dcterms:modified xsi:type="dcterms:W3CDTF">2020-03-22T09:19:33Z</dcterms:modified>
</cp:coreProperties>
</file>