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410" r:id="rId2"/>
    <p:sldId id="587" r:id="rId3"/>
    <p:sldId id="461" r:id="rId4"/>
    <p:sldId id="413" r:id="rId5"/>
    <p:sldId id="588" r:id="rId6"/>
    <p:sldId id="416" r:id="rId7"/>
    <p:sldId id="511" r:id="rId8"/>
    <p:sldId id="414" r:id="rId9"/>
    <p:sldId id="462" r:id="rId10"/>
    <p:sldId id="544" r:id="rId11"/>
    <p:sldId id="464" r:id="rId12"/>
    <p:sldId id="603" r:id="rId13"/>
    <p:sldId id="468" r:id="rId14"/>
    <p:sldId id="476" r:id="rId15"/>
    <p:sldId id="479" r:id="rId16"/>
    <p:sldId id="547" r:id="rId17"/>
    <p:sldId id="502" r:id="rId18"/>
    <p:sldId id="354" r:id="rId19"/>
    <p:sldId id="548" r:id="rId20"/>
    <p:sldId id="549" r:id="rId21"/>
    <p:sldId id="551" r:id="rId22"/>
    <p:sldId id="600" r:id="rId23"/>
    <p:sldId id="552" r:id="rId24"/>
    <p:sldId id="359" r:id="rId25"/>
    <p:sldId id="361" r:id="rId26"/>
    <p:sldId id="553" r:id="rId27"/>
    <p:sldId id="369" r:id="rId28"/>
    <p:sldId id="368" r:id="rId29"/>
    <p:sldId id="371" r:id="rId30"/>
    <p:sldId id="406" r:id="rId31"/>
    <p:sldId id="405" r:id="rId32"/>
    <p:sldId id="557" r:id="rId33"/>
    <p:sldId id="379" r:id="rId34"/>
    <p:sldId id="265" r:id="rId35"/>
    <p:sldId id="559" r:id="rId36"/>
    <p:sldId id="560" r:id="rId37"/>
    <p:sldId id="262" r:id="rId38"/>
    <p:sldId id="263" r:id="rId39"/>
    <p:sldId id="264" r:id="rId40"/>
    <p:sldId id="266" r:id="rId41"/>
    <p:sldId id="268" r:id="rId42"/>
    <p:sldId id="269" r:id="rId43"/>
    <p:sldId id="271" r:id="rId44"/>
    <p:sldId id="273" r:id="rId45"/>
    <p:sldId id="590" r:id="rId46"/>
    <p:sldId id="274" r:id="rId47"/>
    <p:sldId id="285" r:id="rId48"/>
    <p:sldId id="566" r:id="rId49"/>
    <p:sldId id="290" r:id="rId50"/>
    <p:sldId id="293" r:id="rId51"/>
    <p:sldId id="329" r:id="rId52"/>
    <p:sldId id="296" r:id="rId53"/>
    <p:sldId id="307" r:id="rId54"/>
    <p:sldId id="570" r:id="rId55"/>
    <p:sldId id="326" r:id="rId56"/>
    <p:sldId id="403" r:id="rId57"/>
    <p:sldId id="595" r:id="rId58"/>
    <p:sldId id="596" r:id="rId59"/>
    <p:sldId id="597" r:id="rId60"/>
    <p:sldId id="599" r:id="rId61"/>
    <p:sldId id="592" r:id="rId62"/>
    <p:sldId id="591" r:id="rId63"/>
    <p:sldId id="399" r:id="rId64"/>
    <p:sldId id="567" r:id="rId65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B-User4" initials="S" lastIdx="1" clrIdx="0">
    <p:extLst>
      <p:ext uri="{19B8F6BF-5375-455C-9EA6-DF929625EA0E}">
        <p15:presenceInfo xmlns:p15="http://schemas.microsoft.com/office/powerpoint/2012/main" userId="SPB-User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4AB"/>
    <a:srgbClr val="3B69A1"/>
    <a:srgbClr val="376092"/>
    <a:srgbClr val="1637A6"/>
    <a:srgbClr val="FFFFFF"/>
    <a:srgbClr val="40382C"/>
    <a:srgbClr val="25221B"/>
    <a:srgbClr val="3F3529"/>
    <a:srgbClr val="211D1C"/>
    <a:srgbClr val="16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4258" autoAdjust="0"/>
  </p:normalViewPr>
  <p:slideViewPr>
    <p:cSldViewPr>
      <p:cViewPr varScale="1">
        <p:scale>
          <a:sx n="82" d="100"/>
          <a:sy n="82" d="100"/>
        </p:scale>
        <p:origin x="184" y="5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6D86-BEDA-48B6-92D0-237144B18C2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E090-237D-413E-8679-BCECC0676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9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BAF4C-7246-4CEC-B080-1626CD4FC6B5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0E06E-3965-44C4-BE8E-280CA114E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4306-4CCA-4F2B-B289-9897DB9424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4306-4CCA-4F2B-B289-9897DB9424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70175" y="509588"/>
            <a:ext cx="4532313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3FCD1-471C-4FAF-AE2F-39EDA4BA179F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8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8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48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2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01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18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01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02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85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8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ТИПОВОЙ</a:t>
            </a:r>
            <a:r>
              <a:rPr lang="ru-RU" baseline="0" dirty="0"/>
              <a:t> СЛАЙД - КЛИЕНТЫ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4FF7-3DCA-4ABD-A575-A6C31E24D7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96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14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70175" y="509588"/>
            <a:ext cx="4532313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E3850B-2739-42D5-90A5-ED3B204558A3}" type="slidenum">
              <a:rPr kumimoji="1" lang="ru-RU" altLang="ru-RU" smtClean="0">
                <a:latin typeface="Calibri" pitchFamily="34" charset="0"/>
              </a:rPr>
              <a:pPr/>
              <a:t>55</a:t>
            </a:fld>
            <a:endParaRPr kumimoji="1"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D0D0-6D76-4B0B-BE49-6FAD4B9C1F7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43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08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4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7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9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4306-4CCA-4F2B-B289-9897DB9424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E06E-3965-44C4-BE8E-280CA114E4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1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6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6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77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62.png"/><Relationship Id="rId5" Type="http://schemas.openxmlformats.org/officeDocument/2006/relationships/image" Target="../media/image118.png"/><Relationship Id="rId10" Type="http://schemas.openxmlformats.org/officeDocument/2006/relationships/image" Target="../media/image24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gif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6.png"/><Relationship Id="rId4" Type="http://schemas.openxmlformats.org/officeDocument/2006/relationships/image" Target="../media/image13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7.png"/><Relationship Id="rId4" Type="http://schemas.openxmlformats.org/officeDocument/2006/relationships/image" Target="../media/image13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8.png"/><Relationship Id="rId4" Type="http://schemas.openxmlformats.org/officeDocument/2006/relationships/image" Target="../media/image13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5.gif"/><Relationship Id="rId4" Type="http://schemas.openxmlformats.org/officeDocument/2006/relationships/image" Target="../media/image12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0.png"/><Relationship Id="rId4" Type="http://schemas.openxmlformats.org/officeDocument/2006/relationships/image" Target="../media/image13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.png"/><Relationship Id="rId3" Type="http://schemas.openxmlformats.org/officeDocument/2006/relationships/hyperlink" Target="https://www.youtube.com/channel/UCf328UE-W_7LvkjkmwEyPBA" TargetMode="External"/><Relationship Id="rId7" Type="http://schemas.openxmlformats.org/officeDocument/2006/relationships/image" Target="../media/image165.png"/><Relationship Id="rId12" Type="http://schemas.openxmlformats.org/officeDocument/2006/relationships/image" Target="../media/image1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public170167157" TargetMode="External"/><Relationship Id="rId11" Type="http://schemas.openxmlformats.org/officeDocument/2006/relationships/hyperlink" Target="https://www.instagram.com/skbpribor/" TargetMode="External"/><Relationship Id="rId5" Type="http://schemas.openxmlformats.org/officeDocument/2006/relationships/image" Target="../media/image164.png"/><Relationship Id="rId15" Type="http://schemas.openxmlformats.org/officeDocument/2006/relationships/image" Target="../media/image4.jpeg"/><Relationship Id="rId10" Type="http://schemas.openxmlformats.org/officeDocument/2006/relationships/image" Target="../media/image166.png"/><Relationship Id="rId4" Type="http://schemas.openxmlformats.org/officeDocument/2006/relationships/image" Target="../media/image163.png"/><Relationship Id="rId9" Type="http://schemas.openxmlformats.org/officeDocument/2006/relationships/hyperlink" Target="https://www.facebook.com/skbep/" TargetMode="External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856" y="0"/>
            <a:ext cx="9141144" cy="6858000"/>
          </a:xfrm>
          <a:prstGeom prst="rect">
            <a:avLst/>
          </a:prstGeom>
        </p:spPr>
      </p:pic>
      <p:pic>
        <p:nvPicPr>
          <p:cNvPr id="3" name="Рисунок 3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1FDFE8D-DE25-498E-B2C0-554409E1A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6536"/>
            <a:ext cx="9144000" cy="666751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1A806C5-921D-4611-B43C-65053A66C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059" y="6078683"/>
            <a:ext cx="1009651" cy="228600"/>
          </a:xfrm>
          <a:prstGeom prst="rect">
            <a:avLst/>
          </a:prstGeom>
        </p:spPr>
      </p:pic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FD0A1783-9BEC-424B-B5DB-109CCEC269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6195582"/>
            <a:ext cx="952500" cy="161925"/>
          </a:xfrm>
          <a:prstGeom prst="rect">
            <a:avLst/>
          </a:prstGeom>
        </p:spPr>
      </p:pic>
      <p:pic>
        <p:nvPicPr>
          <p:cNvPr id="15" name="Рисунок 6">
            <a:extLst>
              <a:ext uri="{FF2B5EF4-FFF2-40B4-BE49-F238E27FC236}">
                <a16:creationId xmlns:a16="http://schemas.microsoft.com/office/drawing/2014/main" id="{91A806C5-921D-4611-B43C-65053A66C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684" y="5870320"/>
            <a:ext cx="3265315" cy="6626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547" y="309095"/>
            <a:ext cx="2265125" cy="106822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81" y="1735488"/>
            <a:ext cx="6800849" cy="239976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272" y="2101837"/>
            <a:ext cx="590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4492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CONTROL AND DIAGNOSTICS INSTRUMENTS FOR</a:t>
            </a:r>
          </a:p>
          <a:p>
            <a:r>
              <a:rPr lang="en-US" sz="2400" b="1" dirty="0">
                <a:solidFill>
                  <a:srgbClr val="6B4492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HIGH-VOLTAGE </a:t>
            </a:r>
          </a:p>
          <a:p>
            <a:r>
              <a:rPr lang="en-US" sz="2400" b="1" dirty="0">
                <a:solidFill>
                  <a:srgbClr val="6B4492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CIRCUIT BREAKERS AND TRANSFORMERS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575962" y="1268760"/>
            <a:ext cx="9055024" cy="5112000"/>
            <a:chOff x="2491781" y="1319711"/>
            <a:chExt cx="7287038" cy="4113886"/>
          </a:xfrm>
        </p:grpSpPr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2491781" y="5064265"/>
              <a:ext cx="1691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452F76"/>
                  </a:solidFill>
                  <a:latin typeface="Arial" pitchFamily="34" charset="0"/>
                  <a:cs typeface="Arial" pitchFamily="34" charset="0"/>
                </a:rPr>
                <a:t>PKV</a:t>
              </a:r>
              <a:r>
                <a:rPr lang="ru-RU" dirty="0">
                  <a:solidFill>
                    <a:srgbClr val="452F76"/>
                  </a:solidFill>
                  <a:latin typeface="Arial" pitchFamily="34" charset="0"/>
                  <a:cs typeface="Arial" pitchFamily="34" charset="0"/>
                </a:rPr>
                <a:t>/М7</a:t>
              </a:r>
            </a:p>
          </p:txBody>
        </p:sp>
        <p:sp>
          <p:nvSpPr>
            <p:cNvPr id="10249" name="TextBox 9"/>
            <p:cNvSpPr txBox="1">
              <a:spLocks noChangeArrowheads="1"/>
            </p:cNvSpPr>
            <p:nvPr/>
          </p:nvSpPr>
          <p:spPr bwMode="auto">
            <a:xfrm>
              <a:off x="5317193" y="5022993"/>
              <a:ext cx="1694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452F76"/>
                  </a:solidFill>
                  <a:latin typeface="Arial" pitchFamily="34" charset="0"/>
                  <a:cs typeface="Arial" pitchFamily="34" charset="0"/>
                </a:rPr>
                <a:t>PKV/U</a:t>
              </a:r>
              <a:r>
                <a:rPr lang="ru-RU" dirty="0">
                  <a:solidFill>
                    <a:srgbClr val="452F76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pic>
          <p:nvPicPr>
            <p:cNvPr id="10250" name="Picture 2" descr="C:\Users\Lysenko\Desktop\Работа\Приборы\ФОТО всех приборов\с экраном\обрезанные картинки\для сайта\mini\pkvY3_MI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030" y="3553307"/>
              <a:ext cx="2039204" cy="1589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3" descr="C:\Users\Lysenko\Desktop\Работа\Приборы\ФОТО всех приборов\с экраном\обрезанные картинки\для сайта\mini\pkvM7_MI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445" y="3187017"/>
              <a:ext cx="1461520" cy="195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3" descr="C:\Users\Lysenko\Desktop\панель с экраном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348" y="3079733"/>
              <a:ext cx="1487033" cy="198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Box 9"/>
            <p:cNvSpPr txBox="1">
              <a:spLocks noChangeArrowheads="1"/>
            </p:cNvSpPr>
            <p:nvPr/>
          </p:nvSpPr>
          <p:spPr bwMode="auto">
            <a:xfrm>
              <a:off x="8085860" y="5033766"/>
              <a:ext cx="16929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452F76"/>
                  </a:solidFill>
                  <a:latin typeface="Arial" pitchFamily="34" charset="0"/>
                  <a:cs typeface="Arial" pitchFamily="34" charset="0"/>
                </a:rPr>
                <a:t>PKV</a:t>
              </a:r>
              <a:r>
                <a:rPr lang="ru-RU" dirty="0">
                  <a:solidFill>
                    <a:srgbClr val="452F76"/>
                  </a:solidFill>
                  <a:latin typeface="Arial" pitchFamily="34" charset="0"/>
                  <a:cs typeface="Arial" pitchFamily="34" charset="0"/>
                </a:rPr>
                <a:t>/М17</a:t>
              </a:r>
            </a:p>
          </p:txBody>
        </p:sp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2890091" y="1319711"/>
              <a:ext cx="64087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E75218"/>
                  </a:solidFill>
                  <a:latin typeface="Arial" pitchFamily="34" charset="0"/>
                  <a:cs typeface="Arial" pitchFamily="34" charset="0"/>
                </a:rPr>
                <a:t>INCREASE LIFETIME OF THE CIRCUIT BREAKER BY 1.5 TIMES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E75218"/>
                  </a:solidFill>
                  <a:latin typeface="Arial" pitchFamily="34" charset="0"/>
                  <a:cs typeface="Arial" pitchFamily="34" charset="0"/>
                </a:rPr>
                <a:t>REDUCE REPAIR COSTS BY 30% </a:t>
              </a: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2890091" y="2123756"/>
              <a:ext cx="64087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E75218"/>
                  </a:solidFill>
                  <a:latin typeface="Arial" pitchFamily="34" charset="0"/>
                  <a:cs typeface="Arial" pitchFamily="34" charset="0"/>
                </a:rPr>
                <a:t>THE LARGEST BUILT-IN «KNOWLEDGE» BASE 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180630" y="50877"/>
            <a:ext cx="66968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INSTRUMENTS FOR</a:t>
            </a: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HIGH-VOLTAGE CIRCUIT BREAKERS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5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23392" y="1700812"/>
            <a:ext cx="10068060" cy="43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Time delay during circuit breaker closing or opening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 defTabSz="622284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Circuit breaker poles time difference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Strong contact bounce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Insufficient contact pressure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Contact reclosure during circuit breaker opening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Mismatch between main and accompanying contacts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Mashing in the driving gear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38149" lvl="1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Malfunction of the trip dashpot (damper device)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Blip>
                <a:blip r:embed="rId3"/>
              </a:buBlip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wear and tear of the springs inside the arc extinguish chambers, etc.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tech3\Desktop\Подготовка к П\Материал для п-и\ВМК-35\ВМК-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52" y="2924944"/>
            <a:ext cx="2016225" cy="1512168"/>
          </a:xfrm>
          <a:prstGeom prst="rect">
            <a:avLst/>
          </a:prstGeom>
          <a:noFill/>
        </p:spPr>
      </p:pic>
      <p:pic>
        <p:nvPicPr>
          <p:cNvPr id="10" name="Рисунок 9" descr="МКП1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1196752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technspez\Pictures\ПКВ\измерение на  У-220-1000_2000_25У1\SDC10059.JPG"/>
          <p:cNvPicPr/>
          <p:nvPr/>
        </p:nvPicPr>
        <p:blipFill>
          <a:blip r:embed="rId6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450912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95227" y="53414"/>
            <a:ext cx="5905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PKV-GROUP INSTRUMENTS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MAIN FAULTS THAT CAN BE IDENTIFIED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600056" y="1973941"/>
            <a:ext cx="453707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4-digit channel for connecting regular travel transducers or for circuit breaker control with 4 breaks per pole (including air circuit breakers);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Additional channel for synchronizing and measuring of currents and voltages of coils of closing and opening electromagnets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Universal analog channel for measuring volt-ampere characteristics of resistive sensors, electronic control circuits and connection of current pliers for monitoring high solenoid currents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 ability to configure measurement process to the circuit breaker of any type (manufactured both in Russia or in foreign countries)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 Multifunctional interface that allows you to work from a PC as well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41" name="Picture 4" descr="C:\Users\Lysenko\Desktop\Работа\Приборы\ФОТО всех приборов\с экраном\обрезанные картинки\для сайта\max\pkvM7_MA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124745"/>
            <a:ext cx="3600400" cy="480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CBDFD3C4-A2BC-4896-AE63-9673026A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1199" y="1052079"/>
            <a:ext cx="658798" cy="658800"/>
          </a:xfrm>
          <a:prstGeom prst="rect">
            <a:avLst/>
          </a:prstGeom>
          <a:noFill/>
        </p:spPr>
      </p:pic>
      <p:pic>
        <p:nvPicPr>
          <p:cNvPr id="3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EE6E4F34-6F68-411D-8D1C-BCFB5131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1834" y="1063336"/>
            <a:ext cx="664870" cy="658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9675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PKV/M7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HV CIRCUIT BREAKER ANALYZER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6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04248" y="2276872"/>
            <a:ext cx="43559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Powerful commutator up to 35A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20 discrete channels make it possible to control up to five breaks per pole of air, vacuum, oil, and SF6 circuit breakers;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3 transducer channels enable simultaneous control of three poles in one operation;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 analog channels help to connect current clamps or dividers to both control circuits of a circuit breaker at the same time ;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Wide possibilities of computer control system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4" descr="C:\Users\Lysenko\Desktop\Работа\Приборы\ФОТО всех приборов\с экраном\обрезанные картинки\pkvY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2063502"/>
            <a:ext cx="4680520" cy="35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5B891742-2DB7-412E-B78F-5B9C2B50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9991" y="1484123"/>
            <a:ext cx="658799" cy="658800"/>
          </a:xfrm>
          <a:prstGeom prst="rect">
            <a:avLst/>
          </a:prstGeom>
          <a:noFill/>
        </p:spPr>
      </p:pic>
      <p:pic>
        <p:nvPicPr>
          <p:cNvPr id="3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8339CFC1-3AA3-40E3-BB98-8E5DF1E1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0625" y="1495380"/>
            <a:ext cx="664871" cy="658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4967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PKV/U</a:t>
            </a:r>
            <a:r>
              <a:rPr lang="ru-RU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HV CIRCUIT BREAKER ANALYZER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pic>
        <p:nvPicPr>
          <p:cNvPr id="7" name="Picture 2" descr="C:\Users\tech3\Desktop\Подготовка к П\Материал для п-и\Подключение на три привода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7" y="2806800"/>
            <a:ext cx="4330911" cy="25490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95600" y="1582660"/>
            <a:ext cx="2304256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67808" y="1726675"/>
            <a:ext cx="3600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67808" y="1726675"/>
            <a:ext cx="369332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/>
              <a:t>YA1</a:t>
            </a:r>
            <a:endParaRPr lang="ru-RU" sz="12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99656" y="2590771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39616" y="2662780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04000" y="26719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YA2</a:t>
            </a:r>
            <a:endParaRPr lang="ru-RU" sz="1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71376" y="259269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684000" y="2707899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TextBox 18"/>
          <p:cNvSpPr txBox="1"/>
          <p:nvPr/>
        </p:nvSpPr>
        <p:spPr>
          <a:xfrm>
            <a:off x="3576000" y="26719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 Narrow" pitchFamily="34" charset="0"/>
              </a:rPr>
              <a:t>K</a:t>
            </a:r>
            <a:endParaRPr lang="ru-RU" sz="1200" b="1" dirty="0">
              <a:latin typeface="Arial Narrow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135560" y="1798683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35560" y="2302739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007768" y="1798683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935760" y="165466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007768" y="165466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648000" y="1627899"/>
            <a:ext cx="648000" cy="1440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03512" y="1510651"/>
            <a:ext cx="432048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cxnSp>
        <p:nvCxnSpPr>
          <p:cNvPr id="39" name="Прямая соединительная линия 38"/>
          <p:cNvCxnSpPr>
            <a:stCxn id="37" idx="1"/>
            <a:endCxn id="37" idx="3"/>
          </p:cNvCxnSpPr>
          <p:nvPr/>
        </p:nvCxnSpPr>
        <p:spPr>
          <a:xfrm>
            <a:off x="1703512" y="2050711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03512" y="165466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+220</a:t>
            </a:r>
            <a:endParaRPr lang="ru-RU" sz="9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03512" y="215872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-220</a:t>
            </a:r>
            <a:endParaRPr lang="ru-RU" sz="900" b="1" dirty="0"/>
          </a:p>
        </p:txBody>
      </p:sp>
      <p:sp>
        <p:nvSpPr>
          <p:cNvPr id="42" name="Овал 41"/>
          <p:cNvSpPr/>
          <p:nvPr/>
        </p:nvSpPr>
        <p:spPr>
          <a:xfrm>
            <a:off x="4512000" y="506589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583832" y="5255068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207568" y="5759123"/>
            <a:ext cx="2376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215680" y="3526876"/>
            <a:ext cx="0" cy="2232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999656" y="3526875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972000" y="3022819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215680" y="3526875"/>
            <a:ext cx="7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999656" y="3022819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207568" y="2590771"/>
            <a:ext cx="17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207568" y="2590772"/>
            <a:ext cx="0" cy="3168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2711624" y="3238843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sp>
        <p:nvSpPr>
          <p:cNvPr id="75" name="Прямоугольник 74"/>
          <p:cNvSpPr/>
          <p:nvPr/>
        </p:nvSpPr>
        <p:spPr>
          <a:xfrm>
            <a:off x="1919536" y="3238843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sp>
        <p:nvSpPr>
          <p:cNvPr id="76" name="Прямоугольник 75"/>
          <p:cNvSpPr/>
          <p:nvPr/>
        </p:nvSpPr>
        <p:spPr>
          <a:xfrm>
            <a:off x="3684000" y="3238843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sp>
        <p:nvSpPr>
          <p:cNvPr id="77" name="TextBox 76"/>
          <p:cNvSpPr txBox="1"/>
          <p:nvPr/>
        </p:nvSpPr>
        <p:spPr>
          <a:xfrm>
            <a:off x="1992000" y="322990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GEN</a:t>
            </a:r>
            <a:endParaRPr lang="ru-RU" sz="9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672183" y="3229900"/>
            <a:ext cx="687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SOL.OPEN</a:t>
            </a:r>
            <a:endParaRPr lang="ru-RU" sz="9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24995" y="3229900"/>
            <a:ext cx="707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SOL.CLOSE</a:t>
            </a:r>
            <a:endParaRPr lang="ru-RU" sz="900" b="1" dirty="0"/>
          </a:p>
        </p:txBody>
      </p:sp>
      <p:sp>
        <p:nvSpPr>
          <p:cNvPr id="80" name="Овал 79"/>
          <p:cNvSpPr/>
          <p:nvPr/>
        </p:nvSpPr>
        <p:spPr>
          <a:xfrm>
            <a:off x="3777600" y="4677099"/>
            <a:ext cx="108000" cy="108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1631504" y="1078607"/>
            <a:ext cx="0" cy="367240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1631504" y="4731099"/>
            <a:ext cx="2146096" cy="199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4508400" y="4895027"/>
            <a:ext cx="180000" cy="180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4688073" y="5001090"/>
            <a:ext cx="2128011" cy="379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6096000" y="5903139"/>
            <a:ext cx="93610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6168000" y="5940699"/>
            <a:ext cx="288032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204000" y="6073899"/>
            <a:ext cx="36000" cy="3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384000" y="6073899"/>
            <a:ext cx="36000" cy="3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6672000" y="5940699"/>
            <a:ext cx="288032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888000" y="6073899"/>
            <a:ext cx="36000" cy="3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708000" y="6073899"/>
            <a:ext cx="36000" cy="3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6096000" y="622311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itchFamily="34" charset="0"/>
              </a:rPr>
              <a:t>Power cable adapter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16" name="Полилиния 115"/>
          <p:cNvSpPr/>
          <p:nvPr/>
        </p:nvSpPr>
        <p:spPr>
          <a:xfrm>
            <a:off x="4819816" y="6050770"/>
            <a:ext cx="1276184" cy="353171"/>
          </a:xfrm>
          <a:custGeom>
            <a:avLst/>
            <a:gdLst>
              <a:gd name="connsiteX0" fmla="*/ 1276184 w 1276184"/>
              <a:gd name="connsiteY0" fmla="*/ 39757 h 353171"/>
              <a:gd name="connsiteX1" fmla="*/ 473102 w 1276184"/>
              <a:gd name="connsiteY1" fmla="*/ 43732 h 353171"/>
              <a:gd name="connsiteX2" fmla="*/ 79513 w 1276184"/>
              <a:gd name="connsiteY2" fmla="*/ 302150 h 353171"/>
              <a:gd name="connsiteX3" fmla="*/ 0 w 1276184"/>
              <a:gd name="connsiteY3" fmla="*/ 349857 h 3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184" h="353171">
                <a:moveTo>
                  <a:pt x="1276184" y="39757"/>
                </a:moveTo>
                <a:cubicBezTo>
                  <a:pt x="974365" y="19878"/>
                  <a:pt x="672547" y="0"/>
                  <a:pt x="473102" y="43732"/>
                </a:cubicBezTo>
                <a:cubicBezTo>
                  <a:pt x="273657" y="87464"/>
                  <a:pt x="158363" y="251129"/>
                  <a:pt x="79513" y="302150"/>
                </a:cubicBezTo>
                <a:cubicBezTo>
                  <a:pt x="663" y="353171"/>
                  <a:pt x="27167" y="323353"/>
                  <a:pt x="0" y="34985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7"/>
          <p:cNvGrpSpPr/>
          <p:nvPr/>
        </p:nvGrpSpPr>
        <p:grpSpPr>
          <a:xfrm>
            <a:off x="4655840" y="6407195"/>
            <a:ext cx="288032" cy="216024"/>
            <a:chOff x="3131840" y="6093296"/>
            <a:chExt cx="288032" cy="216024"/>
          </a:xfrm>
        </p:grpSpPr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3347864" y="6237312"/>
              <a:ext cx="0" cy="720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flipV="1">
              <a:off x="3203848" y="6237312"/>
              <a:ext cx="0" cy="720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Скругленный прямоугольник 116"/>
            <p:cNvSpPr/>
            <p:nvPr/>
          </p:nvSpPr>
          <p:spPr>
            <a:xfrm>
              <a:off x="3131840" y="6093296"/>
              <a:ext cx="288032" cy="1440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28"/>
          <p:cNvGrpSpPr/>
          <p:nvPr/>
        </p:nvGrpSpPr>
        <p:grpSpPr>
          <a:xfrm>
            <a:off x="6672064" y="5615107"/>
            <a:ext cx="288032" cy="216024"/>
            <a:chOff x="3131840" y="6093296"/>
            <a:chExt cx="288032" cy="216024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3347864" y="6237312"/>
              <a:ext cx="0" cy="720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V="1">
              <a:off x="3203848" y="6237312"/>
              <a:ext cx="0" cy="720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Скругленный прямоугольник 131"/>
            <p:cNvSpPr/>
            <p:nvPr/>
          </p:nvSpPr>
          <p:spPr>
            <a:xfrm>
              <a:off x="3131840" y="6093296"/>
              <a:ext cx="288032" cy="1440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5" name="Прямая соединительная линия 134"/>
          <p:cNvCxnSpPr>
            <a:endCxn id="132" idx="0"/>
          </p:cNvCxnSpPr>
          <p:nvPr/>
        </p:nvCxnSpPr>
        <p:spPr>
          <a:xfrm>
            <a:off x="6816080" y="5039043"/>
            <a:ext cx="0" cy="5760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Выноска 2 135"/>
          <p:cNvSpPr/>
          <p:nvPr/>
        </p:nvSpPr>
        <p:spPr>
          <a:xfrm>
            <a:off x="7104112" y="5831131"/>
            <a:ext cx="432048" cy="216024"/>
          </a:xfrm>
          <a:prstGeom prst="borderCallout2">
            <a:avLst>
              <a:gd name="adj1" fmla="val -1494"/>
              <a:gd name="adj2" fmla="val 34916"/>
              <a:gd name="adj3" fmla="val -82470"/>
              <a:gd name="adj4" fmla="val 2657"/>
              <a:gd name="adj5" fmla="val 121702"/>
              <a:gd name="adj6" fmla="val -6875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7104112" y="583113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 Narrow" pitchFamily="34" charset="0"/>
              </a:rPr>
              <a:t>=220</a:t>
            </a:r>
          </a:p>
        </p:txBody>
      </p:sp>
      <p:sp>
        <p:nvSpPr>
          <p:cNvPr id="138" name="Выноска 2 137"/>
          <p:cNvSpPr/>
          <p:nvPr/>
        </p:nvSpPr>
        <p:spPr>
          <a:xfrm>
            <a:off x="5519936" y="6407195"/>
            <a:ext cx="432048" cy="216000"/>
          </a:xfrm>
          <a:prstGeom prst="borderCallout2">
            <a:avLst>
              <a:gd name="adj1" fmla="val 48202"/>
              <a:gd name="adj2" fmla="val 100249"/>
              <a:gd name="adj3" fmla="val 24288"/>
              <a:gd name="adj4" fmla="val 130563"/>
              <a:gd name="adj5" fmla="val -148869"/>
              <a:gd name="adj6" fmla="val 1843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/>
          <p:cNvSpPr txBox="1"/>
          <p:nvPr/>
        </p:nvSpPr>
        <p:spPr>
          <a:xfrm>
            <a:off x="5519936" y="637700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itchFamily="34" charset="0"/>
              </a:rPr>
              <a:t>~</a:t>
            </a:r>
            <a:r>
              <a:rPr lang="ru-RU" sz="1000" dirty="0">
                <a:latin typeface="Arial Narrow" pitchFamily="34" charset="0"/>
              </a:rPr>
              <a:t>220</a:t>
            </a:r>
          </a:p>
        </p:txBody>
      </p:sp>
      <p:grpSp>
        <p:nvGrpSpPr>
          <p:cNvPr id="4" name="Группа 139"/>
          <p:cNvGrpSpPr/>
          <p:nvPr/>
        </p:nvGrpSpPr>
        <p:grpSpPr>
          <a:xfrm>
            <a:off x="6168008" y="5615107"/>
            <a:ext cx="288032" cy="216024"/>
            <a:chOff x="3131840" y="6093296"/>
            <a:chExt cx="288032" cy="216024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 flipV="1">
              <a:off x="3347864" y="6237312"/>
              <a:ext cx="0" cy="720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3203848" y="6237312"/>
              <a:ext cx="0" cy="720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Скругленный прямоугольник 142"/>
            <p:cNvSpPr/>
            <p:nvPr/>
          </p:nvSpPr>
          <p:spPr>
            <a:xfrm>
              <a:off x="3131840" y="6093296"/>
              <a:ext cx="288032" cy="1440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4" name="Скругленный прямоугольник 143"/>
          <p:cNvSpPr/>
          <p:nvPr/>
        </p:nvSpPr>
        <p:spPr>
          <a:xfrm>
            <a:off x="5159896" y="4967035"/>
            <a:ext cx="144016" cy="1800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>
            <a:stCxn id="144" idx="2"/>
          </p:cNvCxnSpPr>
          <p:nvPr/>
        </p:nvCxnSpPr>
        <p:spPr>
          <a:xfrm>
            <a:off x="5231904" y="5147035"/>
            <a:ext cx="0" cy="39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5231904" y="5543099"/>
            <a:ext cx="108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6312024" y="5543100"/>
            <a:ext cx="0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/>
          <p:cNvSpPr/>
          <p:nvPr/>
        </p:nvSpPr>
        <p:spPr>
          <a:xfrm>
            <a:off x="4152000" y="4813899"/>
            <a:ext cx="180000" cy="18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flipV="1">
            <a:off x="4223792" y="4967035"/>
            <a:ext cx="0" cy="432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4223792" y="5399083"/>
            <a:ext cx="41764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8400256" y="2302739"/>
            <a:ext cx="0" cy="30963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6816080" y="2302739"/>
            <a:ext cx="15841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6816080" y="2302739"/>
            <a:ext cx="0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олилиния 164"/>
          <p:cNvSpPr/>
          <p:nvPr/>
        </p:nvSpPr>
        <p:spPr>
          <a:xfrm>
            <a:off x="6117439" y="2509417"/>
            <a:ext cx="692943" cy="585787"/>
          </a:xfrm>
          <a:custGeom>
            <a:avLst/>
            <a:gdLst>
              <a:gd name="connsiteX0" fmla="*/ 692943 w 692943"/>
              <a:gd name="connsiteY0" fmla="*/ 0 h 585787"/>
              <a:gd name="connsiteX1" fmla="*/ 107156 w 692943"/>
              <a:gd name="connsiteY1" fmla="*/ 309562 h 585787"/>
              <a:gd name="connsiteX2" fmla="*/ 50006 w 692943"/>
              <a:gd name="connsiteY2" fmla="*/ 585787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943" h="585787">
                <a:moveTo>
                  <a:pt x="692943" y="0"/>
                </a:moveTo>
                <a:cubicBezTo>
                  <a:pt x="453627" y="105965"/>
                  <a:pt x="214312" y="211931"/>
                  <a:pt x="107156" y="309562"/>
                </a:cubicBezTo>
                <a:cubicBezTo>
                  <a:pt x="0" y="407193"/>
                  <a:pt x="54768" y="543718"/>
                  <a:pt x="50006" y="585787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олилиния 165"/>
          <p:cNvSpPr/>
          <p:nvPr/>
        </p:nvSpPr>
        <p:spPr>
          <a:xfrm>
            <a:off x="6567495" y="2509414"/>
            <a:ext cx="242887" cy="400051"/>
          </a:xfrm>
          <a:custGeom>
            <a:avLst/>
            <a:gdLst>
              <a:gd name="connsiteX0" fmla="*/ 242887 w 242887"/>
              <a:gd name="connsiteY0" fmla="*/ 0 h 400050"/>
              <a:gd name="connsiteX1" fmla="*/ 142875 w 242887"/>
              <a:gd name="connsiteY1" fmla="*/ 319087 h 400050"/>
              <a:gd name="connsiteX2" fmla="*/ 0 w 242887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400050">
                <a:moveTo>
                  <a:pt x="242887" y="0"/>
                </a:moveTo>
                <a:cubicBezTo>
                  <a:pt x="213121" y="126206"/>
                  <a:pt x="183356" y="252412"/>
                  <a:pt x="142875" y="319087"/>
                </a:cubicBezTo>
                <a:cubicBezTo>
                  <a:pt x="102394" y="385762"/>
                  <a:pt x="24606" y="386556"/>
                  <a:pt x="0" y="400050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Дуга 166"/>
          <p:cNvSpPr/>
          <p:nvPr/>
        </p:nvSpPr>
        <p:spPr>
          <a:xfrm>
            <a:off x="6600056" y="3166835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олилиния 167"/>
          <p:cNvSpPr/>
          <p:nvPr/>
        </p:nvSpPr>
        <p:spPr>
          <a:xfrm>
            <a:off x="6634167" y="2509414"/>
            <a:ext cx="396875" cy="690563"/>
          </a:xfrm>
          <a:custGeom>
            <a:avLst/>
            <a:gdLst>
              <a:gd name="connsiteX0" fmla="*/ 0 w 396874"/>
              <a:gd name="connsiteY0" fmla="*/ 690562 h 690562"/>
              <a:gd name="connsiteX1" fmla="*/ 366712 w 396874"/>
              <a:gd name="connsiteY1" fmla="*/ 190500 h 690562"/>
              <a:gd name="connsiteX2" fmla="*/ 180975 w 396874"/>
              <a:gd name="connsiteY2" fmla="*/ 0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74" h="690562">
                <a:moveTo>
                  <a:pt x="0" y="690562"/>
                </a:moveTo>
                <a:cubicBezTo>
                  <a:pt x="168275" y="498078"/>
                  <a:pt x="336550" y="305594"/>
                  <a:pt x="366712" y="190500"/>
                </a:cubicBezTo>
                <a:cubicBezTo>
                  <a:pt x="396874" y="75406"/>
                  <a:pt x="212725" y="33337"/>
                  <a:pt x="180975" y="0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олилиния 168"/>
          <p:cNvSpPr/>
          <p:nvPr/>
        </p:nvSpPr>
        <p:spPr>
          <a:xfrm>
            <a:off x="6815143" y="2444328"/>
            <a:ext cx="384175" cy="627063"/>
          </a:xfrm>
          <a:custGeom>
            <a:avLst/>
            <a:gdLst>
              <a:gd name="connsiteX0" fmla="*/ 219075 w 384174"/>
              <a:gd name="connsiteY0" fmla="*/ 627062 h 627062"/>
              <a:gd name="connsiteX1" fmla="*/ 347662 w 384174"/>
              <a:gd name="connsiteY1" fmla="*/ 93662 h 627062"/>
              <a:gd name="connsiteX2" fmla="*/ 0 w 384174"/>
              <a:gd name="connsiteY2" fmla="*/ 65087 h 6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4" h="627062">
                <a:moveTo>
                  <a:pt x="219075" y="627062"/>
                </a:moveTo>
                <a:cubicBezTo>
                  <a:pt x="301624" y="407193"/>
                  <a:pt x="384174" y="187324"/>
                  <a:pt x="347662" y="93662"/>
                </a:cubicBezTo>
                <a:cubicBezTo>
                  <a:pt x="311150" y="0"/>
                  <a:pt x="155575" y="32543"/>
                  <a:pt x="0" y="65087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 flipV="1">
            <a:off x="5087888" y="1582659"/>
            <a:ext cx="0" cy="194421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5087888" y="1582659"/>
            <a:ext cx="4608512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9696400" y="1582659"/>
            <a:ext cx="0" cy="36004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8" idx="3"/>
          </p:cNvCxnSpPr>
          <p:nvPr/>
        </p:nvCxnSpPr>
        <p:spPr>
          <a:xfrm>
            <a:off x="4799856" y="2374747"/>
            <a:ext cx="1224136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C:\Users\Lysenko\Desktop\Работа\НОВЫЙ САЙТ большой\1. ПРИБОРЫ\комплектующие 600х600\22781-laptop-art-desig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44276" y="4895031"/>
            <a:ext cx="1846337" cy="1846337"/>
          </a:xfrm>
          <a:prstGeom prst="rect">
            <a:avLst/>
          </a:prstGeom>
          <a:noFill/>
        </p:spPr>
      </p:pic>
      <p:pic>
        <p:nvPicPr>
          <p:cNvPr id="106" name="Picture 2" descr="C:\Users\tech3\Desktop\материалы семинар\3. ПКВ\Материалы ПКВ\Токовые клещи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60000">
            <a:off x="2999659" y="1078607"/>
            <a:ext cx="327619" cy="872381"/>
          </a:xfrm>
          <a:prstGeom prst="rect">
            <a:avLst/>
          </a:prstGeom>
          <a:noFill/>
        </p:spPr>
      </p:pic>
      <p:cxnSp>
        <p:nvCxnSpPr>
          <p:cNvPr id="118" name="Прямая соединительная линия 117"/>
          <p:cNvCxnSpPr/>
          <p:nvPr/>
        </p:nvCxnSpPr>
        <p:spPr>
          <a:xfrm>
            <a:off x="3215680" y="1798683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stCxn id="106" idx="2"/>
          </p:cNvCxnSpPr>
          <p:nvPr/>
        </p:nvCxnSpPr>
        <p:spPr>
          <a:xfrm flipH="1" flipV="1">
            <a:off x="1631507" y="1078605"/>
            <a:ext cx="1463727" cy="53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79512" y="50249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PKV/U</a:t>
            </a:r>
            <a:r>
              <a:rPr lang="ru-RU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HOW TO CONNECT TO THE CIRCUIT BREAKER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19288" y="1276191"/>
            <a:ext cx="8569329" cy="5249153"/>
            <a:chOff x="1919288" y="1276191"/>
            <a:chExt cx="8569329" cy="5249153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8" y="3856757"/>
              <a:ext cx="4176712" cy="266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Box 48"/>
            <p:cNvSpPr txBox="1">
              <a:spLocks noChangeArrowheads="1"/>
            </p:cNvSpPr>
            <p:nvPr/>
          </p:nvSpPr>
          <p:spPr bwMode="auto">
            <a:xfrm flipH="1">
              <a:off x="6311904" y="4504457"/>
              <a:ext cx="41767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200" dirty="0">
                  <a:latin typeface="Arial" pitchFamily="34" charset="0"/>
                  <a:cs typeface="Arial" pitchFamily="34" charset="0"/>
                </a:rPr>
                <a:t>Closing of the circuit breaker with tightly clamped bridles of the guide system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57" name="Стрелка влево 56"/>
            <p:cNvSpPr/>
            <p:nvPr/>
          </p:nvSpPr>
          <p:spPr>
            <a:xfrm>
              <a:off x="6383342" y="5152156"/>
              <a:ext cx="4033837" cy="288925"/>
            </a:xfrm>
            <a:prstGeom prst="leftArrow">
              <a:avLst>
                <a:gd name="adj1" fmla="val 50000"/>
                <a:gd name="adj2" fmla="val 11613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C1FB8EB-A9F2-468F-B904-156BEFC49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348" y="1276191"/>
              <a:ext cx="4241800" cy="273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3094BDF7-ECC4-4C70-97E5-3A3E03BCB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3841" y="1984099"/>
              <a:ext cx="39608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Opening of a circuit breaker with a poorly functioning oil buffer.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Стрелка влево 51">
              <a:extLst>
                <a:ext uri="{FF2B5EF4-FFF2-40B4-BE49-F238E27FC236}">
                  <a16:creationId xmlns:a16="http://schemas.microsoft.com/office/drawing/2014/main" id="{0FEA6254-E232-47DA-A7FF-629772F90946}"/>
                </a:ext>
              </a:extLst>
            </p:cNvPr>
            <p:cNvSpPr/>
            <p:nvPr/>
          </p:nvSpPr>
          <p:spPr>
            <a:xfrm rot="10800000">
              <a:off x="2023844" y="2503629"/>
              <a:ext cx="4033837" cy="288925"/>
            </a:xfrm>
            <a:prstGeom prst="leftArrow">
              <a:avLst>
                <a:gd name="adj1" fmla="val 50000"/>
                <a:gd name="adj2" fmla="val 11613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9512" y="116636"/>
            <a:ext cx="66247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PKV/U3</a:t>
            </a:r>
          </a:p>
          <a:p>
            <a:r>
              <a:rPr lang="en-US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OPENING/CLOSING GRAPHS WITH FAULTS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FC4506-C241-1645-A34B-ADFBA572C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C6770-2F30-46AE-B2C7-3A2145A48CE4}"/>
              </a:ext>
            </a:extLst>
          </p:cNvPr>
          <p:cNvSpPr txBox="1"/>
          <p:nvPr/>
        </p:nvSpPr>
        <p:spPr>
          <a:xfrm>
            <a:off x="195346" y="53415"/>
            <a:ext cx="59046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SKB EP INSTRUMENTS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EXAMPLE OF USE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3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1364" y="1970191"/>
            <a:ext cx="7323108" cy="244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Disassembly of larger part of the circuit breaker isn’t required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5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Different circuit breaker parts are controlled at the same time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25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Even small troubles in the mechanism of the circuit breaker are recognized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250000"/>
              </a:lnSpc>
            </a:pPr>
            <a:r>
              <a:rPr lang="en-US" sz="1600" dirty="0">
                <a:solidFill>
                  <a:srgbClr val="CF4D1D"/>
                </a:solidFill>
                <a:latin typeface="Arial" pitchFamily="34" charset="0"/>
                <a:cs typeface="Arial" pitchFamily="34" charset="0"/>
              </a:rPr>
              <a:t>All the results are automatically controlled</a:t>
            </a:r>
            <a:r>
              <a:rPr lang="ru-RU" sz="1600" dirty="0">
                <a:solidFill>
                  <a:srgbClr val="CF4D1D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884" y="2204864"/>
            <a:ext cx="1052068" cy="406562"/>
          </a:xfrm>
          <a:prstGeom prst="rect">
            <a:avLst/>
          </a:prstGeom>
          <a:noFill/>
        </p:spPr>
      </p:pic>
      <p:pic>
        <p:nvPicPr>
          <p:cNvPr id="10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884" y="2830971"/>
            <a:ext cx="1052068" cy="406562"/>
          </a:xfrm>
          <a:prstGeom prst="rect">
            <a:avLst/>
          </a:prstGeom>
          <a:noFill/>
        </p:spPr>
      </p:pic>
      <p:pic>
        <p:nvPicPr>
          <p:cNvPr id="11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884" y="3429000"/>
            <a:ext cx="1052068" cy="406562"/>
          </a:xfrm>
          <a:prstGeom prst="rect">
            <a:avLst/>
          </a:prstGeom>
          <a:noFill/>
        </p:spPr>
      </p:pic>
      <p:pic>
        <p:nvPicPr>
          <p:cNvPr id="12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884" y="4077072"/>
            <a:ext cx="1052068" cy="4065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7085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SKB EP HV CIRCUIT BREAKER ANALYZERS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ADVANTAGES OF USE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524000" y="242089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rgbClr val="452F76"/>
                </a:solidFill>
              </a:rPr>
              <a:t>RESISTANCE MEASUREMENT</a:t>
            </a:r>
            <a:endParaRPr lang="ru-RU" altLang="ru-RU" sz="3600" b="1" dirty="0">
              <a:solidFill>
                <a:srgbClr val="452F76"/>
              </a:solidFill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524000" y="326961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rgbClr val="CF4D1D"/>
                </a:solidFill>
              </a:rPr>
              <a:t>MICROOHMMETERS</a:t>
            </a:r>
            <a:endParaRPr lang="ru-RU" altLang="ru-RU" sz="2400" b="1" dirty="0">
              <a:solidFill>
                <a:srgbClr val="CF4D1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91344" y="1154850"/>
            <a:ext cx="11647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452F76"/>
                </a:solidFill>
              </a:rPr>
              <a:t>MEET RUSSIAN AND INTERNATIONAL STANDARDS</a:t>
            </a:r>
            <a:endParaRPr lang="ru-RU" altLang="ru-RU" dirty="0">
              <a:solidFill>
                <a:srgbClr val="452F76"/>
              </a:solidFill>
            </a:endParaRPr>
          </a:p>
        </p:txBody>
      </p:sp>
      <p:sp>
        <p:nvSpPr>
          <p:cNvPr id="18" name="Прямоугольник 7"/>
          <p:cNvSpPr>
            <a:spLocks noChangeArrowheads="1"/>
          </p:cNvSpPr>
          <p:nvPr/>
        </p:nvSpPr>
        <p:spPr bwMode="auto">
          <a:xfrm>
            <a:off x="191344" y="1462090"/>
            <a:ext cx="11647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dirty="0">
                <a:solidFill>
                  <a:srgbClr val="452F76"/>
                </a:solidFill>
              </a:rPr>
              <a:t>WIDE CHOICE OF TEST CABLES</a:t>
            </a:r>
            <a:endParaRPr lang="ru-RU" altLang="ru-RU" dirty="0">
              <a:solidFill>
                <a:srgbClr val="452F76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35527" y="1831423"/>
            <a:ext cx="11697033" cy="4477897"/>
            <a:chOff x="468313" y="2613025"/>
            <a:chExt cx="8390917" cy="3212238"/>
          </a:xfrm>
        </p:grpSpPr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4600937" y="5276849"/>
              <a:ext cx="2160587" cy="54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dirty="0">
                  <a:solidFill>
                    <a:srgbClr val="452F76"/>
                  </a:solidFill>
                </a:rPr>
                <a:t>MIKO</a:t>
              </a:r>
              <a:r>
                <a:rPr lang="ru-RU" altLang="ru-RU" dirty="0">
                  <a:solidFill>
                    <a:srgbClr val="452F76"/>
                  </a:solidFill>
                </a:rPr>
                <a:t>-21</a:t>
              </a:r>
              <a:br>
                <a:rPr lang="ru-RU" altLang="ru-RU" dirty="0">
                  <a:solidFill>
                    <a:srgbClr val="452F76"/>
                  </a:solidFill>
                </a:rPr>
              </a:br>
              <a:r>
                <a:rPr lang="en-US" altLang="ru-RU" sz="1500" dirty="0">
                  <a:solidFill>
                    <a:srgbClr val="452F76"/>
                  </a:solidFill>
                </a:rPr>
                <a:t>test current up to </a:t>
              </a:r>
              <a:r>
                <a:rPr lang="ru-RU" altLang="ru-RU" sz="1500" dirty="0">
                  <a:solidFill>
                    <a:srgbClr val="452F76"/>
                  </a:solidFill>
                </a:rPr>
                <a:t>200</a:t>
              </a:r>
              <a:r>
                <a:rPr lang="en-US" altLang="ru-RU" sz="1500" dirty="0">
                  <a:solidFill>
                    <a:srgbClr val="452F76"/>
                  </a:solidFill>
                </a:rPr>
                <a:t> </a:t>
              </a:r>
              <a:r>
                <a:rPr lang="ru-RU" altLang="ru-RU" sz="1500" dirty="0">
                  <a:solidFill>
                    <a:srgbClr val="452F76"/>
                  </a:solidFill>
                </a:rPr>
                <a:t>А</a:t>
              </a: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468313" y="5276850"/>
              <a:ext cx="1584325" cy="54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dirty="0">
                  <a:solidFill>
                    <a:srgbClr val="452F76"/>
                  </a:solidFill>
                </a:rPr>
                <a:t>MIKO</a:t>
              </a:r>
              <a:r>
                <a:rPr lang="ru-RU" altLang="ru-RU" dirty="0">
                  <a:solidFill>
                    <a:srgbClr val="452F76"/>
                  </a:solidFill>
                </a:rPr>
                <a:t>-10</a:t>
              </a:r>
              <a:br>
                <a:rPr lang="ru-RU" altLang="ru-RU" dirty="0">
                  <a:solidFill>
                    <a:srgbClr val="452F76"/>
                  </a:solidFill>
                </a:rPr>
              </a:br>
              <a:r>
                <a:rPr lang="en-US" altLang="ru-RU" sz="1500" dirty="0">
                  <a:solidFill>
                    <a:srgbClr val="452F76"/>
                  </a:solidFill>
                </a:rPr>
                <a:t>test current </a:t>
              </a:r>
              <a:r>
                <a:rPr lang="ru-RU" altLang="ru-RU" sz="1500" dirty="0">
                  <a:solidFill>
                    <a:srgbClr val="452F76"/>
                  </a:solidFill>
                </a:rPr>
                <a:t>10</a:t>
              </a:r>
              <a:r>
                <a:rPr lang="en-US" altLang="ru-RU" sz="1500" dirty="0">
                  <a:solidFill>
                    <a:srgbClr val="452F76"/>
                  </a:solidFill>
                </a:rPr>
                <a:t> </a:t>
              </a:r>
              <a:r>
                <a:rPr lang="ru-RU" altLang="ru-RU" sz="1500" dirty="0">
                  <a:solidFill>
                    <a:srgbClr val="452F76"/>
                  </a:solidFill>
                </a:rPr>
                <a:t>А</a:t>
              </a:r>
            </a:p>
          </p:txBody>
        </p:sp>
        <p:pic>
          <p:nvPicPr>
            <p:cNvPr id="23" name="Picture 9" descr="C:\Users\Lysenko\Desktop\Работа\Приборы\ФОТО всех приборов\с экраном\обрезанные картинки\miko2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613025"/>
              <a:ext cx="1655763" cy="245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577918" y="5276850"/>
              <a:ext cx="1900600" cy="54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dirty="0">
                  <a:solidFill>
                    <a:srgbClr val="452F76"/>
                  </a:solidFill>
                </a:rPr>
                <a:t>MIKO</a:t>
              </a:r>
              <a:r>
                <a:rPr lang="ru-RU" altLang="ru-RU" dirty="0">
                  <a:solidFill>
                    <a:srgbClr val="452F76"/>
                  </a:solidFill>
                </a:rPr>
                <a:t>-1</a:t>
              </a:r>
              <a:br>
                <a:rPr lang="ru-RU" altLang="ru-RU" dirty="0">
                  <a:solidFill>
                    <a:srgbClr val="452F76"/>
                  </a:solidFill>
                </a:rPr>
              </a:br>
              <a:r>
                <a:rPr lang="en-US" altLang="ru-RU" sz="1500" dirty="0">
                  <a:solidFill>
                    <a:srgbClr val="452F76"/>
                  </a:solidFill>
                </a:rPr>
                <a:t>test current up to </a:t>
              </a:r>
              <a:r>
                <a:rPr lang="ru-RU" altLang="ru-RU" sz="1500" dirty="0">
                  <a:solidFill>
                    <a:srgbClr val="452F76"/>
                  </a:solidFill>
                </a:rPr>
                <a:t>50</a:t>
              </a:r>
              <a:r>
                <a:rPr lang="en-US" altLang="ru-RU" sz="1500" dirty="0">
                  <a:solidFill>
                    <a:srgbClr val="452F76"/>
                  </a:solidFill>
                </a:rPr>
                <a:t> </a:t>
              </a:r>
              <a:r>
                <a:rPr lang="ru-RU" altLang="ru-RU" sz="1500" dirty="0">
                  <a:solidFill>
                    <a:srgbClr val="452F76"/>
                  </a:solidFill>
                </a:rPr>
                <a:t>А</a:t>
              </a:r>
            </a:p>
          </p:txBody>
        </p:sp>
        <p:pic>
          <p:nvPicPr>
            <p:cNvPr id="25" name="Picture 10" descr="C:\Users\Lysenko\Desktop\miko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3621088"/>
              <a:ext cx="1655762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Группа 15"/>
            <p:cNvGrpSpPr/>
            <p:nvPr/>
          </p:nvGrpSpPr>
          <p:grpSpPr>
            <a:xfrm>
              <a:off x="6693507" y="3781425"/>
              <a:ext cx="2165723" cy="2043838"/>
              <a:chOff x="6693507" y="3781425"/>
              <a:chExt cx="2165723" cy="2043838"/>
            </a:xfrm>
          </p:grpSpPr>
          <p:sp>
            <p:nvSpPr>
              <p:cNvPr id="27" name="TextBox 30"/>
              <p:cNvSpPr txBox="1">
                <a:spLocks noChangeArrowheads="1"/>
              </p:cNvSpPr>
              <p:nvPr/>
            </p:nvSpPr>
            <p:spPr bwMode="auto">
              <a:xfrm>
                <a:off x="6693507" y="5276851"/>
                <a:ext cx="2165723" cy="54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dirty="0">
                    <a:solidFill>
                      <a:srgbClr val="452F76"/>
                    </a:solidFill>
                  </a:rPr>
                  <a:t>MIKO</a:t>
                </a:r>
                <a:r>
                  <a:rPr lang="ru-RU" altLang="ru-RU" dirty="0">
                    <a:solidFill>
                      <a:srgbClr val="452F76"/>
                    </a:solidFill>
                  </a:rPr>
                  <a:t>-2.3</a:t>
                </a:r>
                <a:br>
                  <a:rPr lang="ru-RU" altLang="ru-RU" dirty="0">
                    <a:solidFill>
                      <a:srgbClr val="452F76"/>
                    </a:solidFill>
                  </a:rPr>
                </a:br>
                <a:r>
                  <a:rPr lang="en-US" altLang="ru-RU" sz="1500" dirty="0">
                    <a:solidFill>
                      <a:srgbClr val="452F76"/>
                    </a:solidFill>
                  </a:rPr>
                  <a:t>test current up to </a:t>
                </a:r>
                <a:r>
                  <a:rPr lang="ru-RU" altLang="ru-RU" sz="1500" dirty="0">
                    <a:solidFill>
                      <a:srgbClr val="452F76"/>
                    </a:solidFill>
                  </a:rPr>
                  <a:t>1000</a:t>
                </a:r>
                <a:r>
                  <a:rPr lang="en-US" altLang="ru-RU" sz="1500" dirty="0">
                    <a:solidFill>
                      <a:srgbClr val="452F76"/>
                    </a:solidFill>
                  </a:rPr>
                  <a:t> </a:t>
                </a:r>
                <a:r>
                  <a:rPr lang="ru-RU" altLang="ru-RU" sz="1500" dirty="0">
                    <a:solidFill>
                      <a:srgbClr val="452F76"/>
                    </a:solidFill>
                  </a:rPr>
                  <a:t>А</a:t>
                </a:r>
              </a:p>
            </p:txBody>
          </p:sp>
          <p:pic>
            <p:nvPicPr>
              <p:cNvPr id="28" name="Picture 7" descr="C:\Users\Lysenko\Desktop\Работа\Приборы\ФОТО всех приборов\с экраном\обрезанные картинки\miko2.3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025" y="3781425"/>
                <a:ext cx="1944688" cy="142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79389" y="57086"/>
            <a:ext cx="5905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MICROMILLIKILOOHMMETER</a:t>
            </a:r>
            <a:endParaRPr lang="ru-RU" altLang="ru-RU" sz="2200" b="1" dirty="0">
              <a:solidFill>
                <a:srgbClr val="452F76"/>
              </a:solidFill>
            </a:endParaRP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AND MICROOHMMETERS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  <p:pic>
        <p:nvPicPr>
          <p:cNvPr id="3" name="Рисунок 2" descr="Изображение выглядит как белый, сидит, маленький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2A9A3B5F-6252-4681-8DC2-154EA1E9A5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3187789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75288" y="66678"/>
            <a:ext cx="63166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o-FO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SKB EP, LLC  </a:t>
            </a:r>
          </a:p>
          <a:p>
            <a:r>
              <a:rPr lang="fo-FO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INNOVATIVE FULL CYCLE ENTERPRISE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99" y="1124745"/>
            <a:ext cx="5887136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3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670" y="1508956"/>
            <a:ext cx="4536504" cy="3840088"/>
          </a:xfrm>
          <a:prstGeom prst="rect">
            <a:avLst/>
          </a:prstGeom>
        </p:spPr>
      </p:pic>
      <p:sp>
        <p:nvSpPr>
          <p:cNvPr id="4099" name="Прямоугольник 15"/>
          <p:cNvSpPr>
            <a:spLocks noChangeArrowheads="1"/>
          </p:cNvSpPr>
          <p:nvPr/>
        </p:nvSpPr>
        <p:spPr bwMode="auto">
          <a:xfrm>
            <a:off x="7104112" y="2144190"/>
            <a:ext cx="392429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  </a:t>
            </a:r>
            <a:r>
              <a:rPr lang="en-US" altLang="ru-RU" sz="1600" dirty="0"/>
              <a:t>Test current up to </a:t>
            </a:r>
            <a:r>
              <a:rPr lang="ru-RU" altLang="ru-RU" sz="1600" dirty="0"/>
              <a:t>10 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  </a:t>
            </a:r>
            <a:r>
              <a:rPr lang="en-US" altLang="ru-RU" sz="1600" dirty="0"/>
              <a:t>Resistance range </a:t>
            </a:r>
            <a:r>
              <a:rPr lang="ru-RU" altLang="ru-RU" sz="1600" dirty="0"/>
              <a:t>1 µ</a:t>
            </a:r>
            <a:r>
              <a:rPr lang="el-GR" altLang="ru-RU" sz="1600" dirty="0"/>
              <a:t>Ω</a:t>
            </a:r>
            <a:r>
              <a:rPr lang="ru-RU" altLang="ru-RU" sz="1600" dirty="0"/>
              <a:t> ÷ 0</a:t>
            </a:r>
            <a:r>
              <a:rPr lang="en-US" altLang="ru-RU" sz="1600" dirty="0"/>
              <a:t>.</a:t>
            </a:r>
            <a:r>
              <a:rPr lang="ru-RU" altLang="ru-RU" sz="1600" dirty="0"/>
              <a:t>1 </a:t>
            </a:r>
            <a:r>
              <a:rPr lang="el-GR" altLang="ru-RU" sz="1600" dirty="0"/>
              <a:t>Ω</a:t>
            </a:r>
            <a:r>
              <a:rPr lang="ru-RU" altLang="ru-RU" sz="1600" dirty="0"/>
              <a:t>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  </a:t>
            </a:r>
            <a:r>
              <a:rPr lang="en-US" altLang="ru-RU" sz="1600" dirty="0"/>
              <a:t>Accuracy </a:t>
            </a:r>
            <a:r>
              <a:rPr lang="ru-RU" altLang="ru-RU" sz="1600" dirty="0"/>
              <a:t>±0</a:t>
            </a:r>
            <a:r>
              <a:rPr lang="en-US" altLang="ru-RU" sz="1600" dirty="0"/>
              <a:t>.</a:t>
            </a:r>
            <a:r>
              <a:rPr lang="ru-RU" altLang="ru-RU" sz="1600" dirty="0"/>
              <a:t>2%;</a:t>
            </a:r>
            <a:br>
              <a:rPr lang="ru-RU" altLang="ru-RU" sz="1600" dirty="0"/>
            </a:b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</a:t>
            </a:r>
            <a:r>
              <a:rPr lang="en-US" altLang="ru-RU" sz="1600" dirty="0"/>
              <a:t>  Three special modes to start the measurement process;</a:t>
            </a: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</a:t>
            </a:r>
            <a:r>
              <a:rPr lang="en-US" altLang="ru-RU" sz="1600" dirty="0"/>
              <a:t>  In-built battery with power of up to 6 hours of operation</a:t>
            </a:r>
            <a:r>
              <a:rPr lang="ru-RU" altLang="ru-RU" sz="1600" dirty="0"/>
              <a:t>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9EAB1F1-5C4A-9946-97EC-15F78FB7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38525"/>
              </p:ext>
            </p:extLst>
          </p:nvPr>
        </p:nvGraphicFramePr>
        <p:xfrm>
          <a:off x="3793172" y="5696325"/>
          <a:ext cx="4605663" cy="335248"/>
        </p:xfrm>
        <a:graphic>
          <a:graphicData uri="http://schemas.openxmlformats.org/drawingml/2006/table">
            <a:tbl>
              <a:tblPr/>
              <a:tblGrid>
                <a:gridCol w="460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rgbClr val="452F7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ANALOGUE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AD182BE5-15C6-4ADA-A9A7-00AB3996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1820" y="1207127"/>
            <a:ext cx="658799" cy="658800"/>
          </a:xfrm>
          <a:prstGeom prst="rect">
            <a:avLst/>
          </a:prstGeom>
          <a:noFill/>
        </p:spPr>
      </p:pic>
      <p:pic>
        <p:nvPicPr>
          <p:cNvPr id="7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957948EB-F2B7-42A6-8AA7-DA4CBE7B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454" y="1218384"/>
            <a:ext cx="664871" cy="658800"/>
          </a:xfrm>
          <a:prstGeom prst="rect">
            <a:avLst/>
          </a:prstGeom>
          <a:noFill/>
        </p:spPr>
      </p:pic>
      <p:pic>
        <p:nvPicPr>
          <p:cNvPr id="15" name="Picture 5" descr="C:\Users\lysenko\Desktop\Работа\ФИРМЕННЫЙ СТИЛЬ\ЭЛЕМЕНТЫ\Презентация\серьтификаты\2.png">
            <a:extLst>
              <a:ext uri="{FF2B5EF4-FFF2-40B4-BE49-F238E27FC236}">
                <a16:creationId xmlns:a16="http://schemas.microsoft.com/office/drawing/2014/main" id="{94A5A3A8-D8CB-4307-806D-EEA5F051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673" y="1219251"/>
            <a:ext cx="658800" cy="658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79392" y="57086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-10</a:t>
            </a: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SMALL-SIZE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0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296950" y="1340768"/>
            <a:ext cx="9613048" cy="5112000"/>
            <a:chOff x="1775520" y="1388110"/>
            <a:chExt cx="8788923" cy="46737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9780" y="1388110"/>
              <a:ext cx="6484663" cy="4673749"/>
            </a:xfrm>
            <a:prstGeom prst="rect">
              <a:avLst/>
            </a:prstGeom>
          </p:spPr>
        </p:pic>
        <p:sp>
          <p:nvSpPr>
            <p:cNvPr id="6149" name="TextBox 10"/>
            <p:cNvSpPr txBox="1">
              <a:spLocks noChangeArrowheads="1"/>
            </p:cNvSpPr>
            <p:nvPr/>
          </p:nvSpPr>
          <p:spPr bwMode="auto">
            <a:xfrm>
              <a:off x="1775520" y="1628802"/>
              <a:ext cx="3312616" cy="383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ru-RU" dirty="0">
                  <a:solidFill>
                    <a:srgbClr val="452F76"/>
                  </a:solidFill>
                </a:rPr>
                <a:t>THREE WAYS TO FIX THE INSTRUMENT</a:t>
              </a:r>
              <a:endParaRPr lang="ru-RU" altLang="ru-RU" dirty="0">
                <a:solidFill>
                  <a:srgbClr val="452F76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endParaRPr lang="ru-RU" altLang="ru-RU" dirty="0">
                <a:solidFill>
                  <a:srgbClr val="452F76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endParaRPr lang="ru-RU" altLang="ru-RU" dirty="0">
                <a:solidFill>
                  <a:srgbClr val="452F76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endParaRPr lang="ru-RU" altLang="ru-RU" dirty="0">
                <a:solidFill>
                  <a:srgbClr val="452F76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endParaRPr lang="ru-RU" altLang="ru-RU" dirty="0">
                <a:solidFill>
                  <a:srgbClr val="452F76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br>
                <a:rPr lang="ru-RU" altLang="ru-RU" dirty="0">
                  <a:solidFill>
                    <a:srgbClr val="452F76"/>
                  </a:solidFill>
                </a:rPr>
              </a:br>
              <a:r>
                <a:rPr lang="en-US" altLang="ru-RU" dirty="0">
                  <a:solidFill>
                    <a:srgbClr val="452F76"/>
                  </a:solidFill>
                </a:rPr>
                <a:t>HANDS ARE FREE</a:t>
              </a:r>
              <a:endParaRPr lang="ru-RU" altLang="ru-RU" dirty="0">
                <a:solidFill>
                  <a:srgbClr val="452F76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ru-RU" dirty="0">
                  <a:solidFill>
                    <a:srgbClr val="452F76"/>
                  </a:solidFill>
                </a:rPr>
                <a:t>DURING THE OPERATION</a:t>
              </a:r>
              <a:endParaRPr lang="ru-RU" altLang="ru-RU" dirty="0">
                <a:solidFill>
                  <a:srgbClr val="452F76"/>
                </a:solidFill>
              </a:endParaRPr>
            </a:p>
          </p:txBody>
        </p:sp>
        <p:sp>
          <p:nvSpPr>
            <p:cNvPr id="6150" name="TextBox 11"/>
            <p:cNvSpPr txBox="1">
              <a:spLocks noChangeArrowheads="1"/>
            </p:cNvSpPr>
            <p:nvPr/>
          </p:nvSpPr>
          <p:spPr bwMode="auto">
            <a:xfrm>
              <a:off x="2207816" y="2522962"/>
              <a:ext cx="2520280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altLang="ru-RU" dirty="0">
                  <a:solidFill>
                    <a:srgbClr val="452F76"/>
                  </a:solidFill>
                </a:rPr>
                <a:t>  </a:t>
              </a:r>
              <a:r>
                <a:rPr lang="en-US" altLang="ru-RU" dirty="0">
                  <a:solidFill>
                    <a:srgbClr val="452F76"/>
                  </a:solidFill>
                </a:rPr>
                <a:t>ON THE HAND</a:t>
              </a:r>
              <a:r>
                <a:rPr lang="ru-RU" altLang="ru-RU" dirty="0">
                  <a:solidFill>
                    <a:srgbClr val="452F76"/>
                  </a:solidFill>
                </a:rPr>
                <a:t>;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altLang="ru-RU" dirty="0">
                  <a:solidFill>
                    <a:srgbClr val="452F76"/>
                  </a:solidFill>
                </a:rPr>
                <a:t> </a:t>
              </a:r>
              <a:r>
                <a:rPr lang="en-US" altLang="ru-RU" dirty="0">
                  <a:solidFill>
                    <a:srgbClr val="452F76"/>
                  </a:solidFill>
                </a:rPr>
                <a:t> ON THE WAIST</a:t>
              </a:r>
              <a:r>
                <a:rPr lang="ru-RU" altLang="ru-RU" dirty="0">
                  <a:solidFill>
                    <a:srgbClr val="452F76"/>
                  </a:solidFill>
                </a:rPr>
                <a:t>;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altLang="ru-RU" dirty="0">
                  <a:solidFill>
                    <a:srgbClr val="452F76"/>
                  </a:solidFill>
                </a:rPr>
                <a:t>  </a:t>
              </a:r>
              <a:r>
                <a:rPr lang="en-US" altLang="ru-RU" dirty="0">
                  <a:solidFill>
                    <a:srgbClr val="452F76"/>
                  </a:solidFill>
                </a:rPr>
                <a:t>ON THE NECK</a:t>
              </a:r>
              <a:r>
                <a:rPr lang="ru-RU" altLang="ru-RU" dirty="0">
                  <a:solidFill>
                    <a:srgbClr val="452F76"/>
                  </a:solidFill>
                </a:rPr>
                <a:t>.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79392" y="57086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-10</a:t>
            </a: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SMALL-SIZE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5787AD-2CB0-4A5F-9C43-65FF032E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359" y="1549988"/>
            <a:ext cx="2882855" cy="1841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F14259-2C3D-40C3-A7D8-407E6D469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866" y="3092066"/>
            <a:ext cx="2991134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BC3156-7E64-490E-ABBE-1074289EB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79" y="1766701"/>
            <a:ext cx="2775970" cy="14083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008E3981-EF0D-4A43-AA8B-9408893403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515" y="4598980"/>
            <a:ext cx="2541021" cy="14794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сидит, стол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3DB1FE0B-BB81-4BAB-94F5-281D2D6C08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668" y="4607217"/>
            <a:ext cx="2938158" cy="1535855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13D98A9B-4055-4F79-B1A4-23EB734DD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55605"/>
              </p:ext>
            </p:extLst>
          </p:nvPr>
        </p:nvGraphicFramePr>
        <p:xfrm>
          <a:off x="3680464" y="2708920"/>
          <a:ext cx="4605662" cy="335248"/>
        </p:xfrm>
        <a:graphic>
          <a:graphicData uri="http://schemas.openxmlformats.org/drawingml/2006/table">
            <a:tbl>
              <a:tblPr/>
              <a:tblGrid>
                <a:gridCol w="460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ANALOGUE</a:t>
                      </a:r>
                    </a:p>
                  </a:txBody>
                  <a:tcPr marT="45704" marB="4570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">
            <a:extLst>
              <a:ext uri="{FF2B5EF4-FFF2-40B4-BE49-F238E27FC236}">
                <a16:creationId xmlns:a16="http://schemas.microsoft.com/office/drawing/2014/main" id="{5BFF90C5-38C4-44E6-82B9-592E4F74CBFE}"/>
              </a:ext>
            </a:extLst>
          </p:cNvPr>
          <p:cNvSpPr/>
          <p:nvPr/>
        </p:nvSpPr>
        <p:spPr>
          <a:xfrm>
            <a:off x="1733621" y="1506182"/>
            <a:ext cx="2952328" cy="1872208"/>
          </a:xfrm>
          <a:prstGeom prst="roundRect">
            <a:avLst/>
          </a:prstGeom>
          <a:noFill/>
          <a:ln w="38100">
            <a:solidFill>
              <a:srgbClr val="FC4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id="{370513F7-6A29-428D-96B5-323D2D50B58A}"/>
              </a:ext>
            </a:extLst>
          </p:cNvPr>
          <p:cNvSpPr/>
          <p:nvPr/>
        </p:nvSpPr>
        <p:spPr>
          <a:xfrm>
            <a:off x="1722518" y="4439038"/>
            <a:ext cx="2952328" cy="1872208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3">
            <a:extLst>
              <a:ext uri="{FF2B5EF4-FFF2-40B4-BE49-F238E27FC236}">
                <a16:creationId xmlns:a16="http://schemas.microsoft.com/office/drawing/2014/main" id="{B8EC3D96-EB18-4E42-8439-52A71330E1C9}"/>
              </a:ext>
            </a:extLst>
          </p:cNvPr>
          <p:cNvSpPr/>
          <p:nvPr/>
        </p:nvSpPr>
        <p:spPr>
          <a:xfrm>
            <a:off x="7520000" y="1506182"/>
            <a:ext cx="2952328" cy="1872208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4">
            <a:extLst>
              <a:ext uri="{FF2B5EF4-FFF2-40B4-BE49-F238E27FC236}">
                <a16:creationId xmlns:a16="http://schemas.microsoft.com/office/drawing/2014/main" id="{50AF5C7A-3786-4AE3-9056-94AD59958D02}"/>
              </a:ext>
            </a:extLst>
          </p:cNvPr>
          <p:cNvSpPr/>
          <p:nvPr/>
        </p:nvSpPr>
        <p:spPr>
          <a:xfrm>
            <a:off x="7535498" y="4444300"/>
            <a:ext cx="2952328" cy="1872208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79392" y="57086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-10</a:t>
            </a: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SMALL-SIZE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Мила\Рабочая папка\Выставки\20.03.2019 Электронприбор, Москва\Презентация\IMG_87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8B95D-D26E-4800-8D44-688725EA8ADC}"/>
              </a:ext>
            </a:extLst>
          </p:cNvPr>
          <p:cNvSpPr txBox="1"/>
          <p:nvPr/>
        </p:nvSpPr>
        <p:spPr>
          <a:xfrm>
            <a:off x="195346" y="53415"/>
            <a:ext cx="59046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/>
                <a:cs typeface="Arial"/>
              </a:rPr>
              <a:t>SKB EP INSTRUMENTS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/>
                <a:cs typeface="Arial"/>
              </a:rPr>
              <a:t>EXAMPLE OF USE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12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5"/>
          <p:cNvSpPr>
            <a:spLocks noChangeArrowheads="1"/>
          </p:cNvSpPr>
          <p:nvPr/>
        </p:nvSpPr>
        <p:spPr bwMode="auto">
          <a:xfrm>
            <a:off x="7438236" y="2276479"/>
            <a:ext cx="36544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  </a:t>
            </a:r>
            <a:r>
              <a:rPr lang="en-US" altLang="ru-RU" sz="1600" dirty="0"/>
              <a:t>Test current up to </a:t>
            </a:r>
            <a:r>
              <a:rPr lang="ru-RU" altLang="ru-RU" sz="1600" dirty="0"/>
              <a:t>50 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  </a:t>
            </a:r>
            <a:r>
              <a:rPr lang="en-US" altLang="ru-RU" sz="1600" dirty="0"/>
              <a:t>Resistance range </a:t>
            </a:r>
            <a:r>
              <a:rPr lang="ru-RU" altLang="ru-RU" sz="1600" dirty="0"/>
              <a:t>1 µ</a:t>
            </a:r>
            <a:r>
              <a:rPr lang="el-GR" altLang="ru-RU" sz="1600" dirty="0"/>
              <a:t>Ω</a:t>
            </a:r>
            <a:r>
              <a:rPr lang="ru-RU" altLang="ru-RU" sz="1600" dirty="0"/>
              <a:t> ÷ 20 </a:t>
            </a:r>
            <a:r>
              <a:rPr lang="en-US" altLang="ru-RU" sz="1600" dirty="0"/>
              <a:t>m</a:t>
            </a:r>
            <a:r>
              <a:rPr lang="el-GR" altLang="ru-RU" sz="1600" dirty="0"/>
              <a:t>Ω</a:t>
            </a:r>
            <a:r>
              <a:rPr lang="ru-RU" altLang="ru-RU" sz="1600" dirty="0"/>
              <a:t>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</a:t>
            </a:r>
            <a:r>
              <a:rPr lang="en-US" altLang="ru-RU" sz="1600" dirty="0"/>
              <a:t>  MIKO-1 stabilizes test current during the measurement</a:t>
            </a:r>
          </a:p>
          <a:p>
            <a:pPr eaLnBrk="1" hangingPunct="1"/>
            <a:r>
              <a:rPr lang="en-US" altLang="ru-RU" sz="1600" dirty="0"/>
              <a:t>Accuracy &lt;</a:t>
            </a:r>
            <a:r>
              <a:rPr lang="ru-RU" altLang="ru-RU" sz="1600" dirty="0"/>
              <a:t> 1%;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16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/>
              <a:t>   </a:t>
            </a:r>
            <a:r>
              <a:rPr lang="en-US" altLang="ru-RU" sz="1600" dirty="0"/>
              <a:t>Battery power</a:t>
            </a:r>
          </a:p>
          <a:p>
            <a:pPr eaLnBrk="1" hangingPunct="1"/>
            <a:r>
              <a:rPr lang="ru-RU" altLang="ru-RU" sz="1600" dirty="0"/>
              <a:t>(</a:t>
            </a:r>
            <a:r>
              <a:rPr lang="en-US" altLang="ru-RU" sz="1600" dirty="0"/>
              <a:t>more than 100 measurements</a:t>
            </a:r>
            <a:r>
              <a:rPr lang="ru-RU" altLang="ru-RU" sz="1600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1694819"/>
            <a:ext cx="4734272" cy="3550704"/>
          </a:xfrm>
          <a:prstGeom prst="rect">
            <a:avLst/>
          </a:prstGeom>
        </p:spPr>
      </p:pic>
      <p:pic>
        <p:nvPicPr>
          <p:cNvPr id="3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6145ED8D-9E70-4AF9-AA3A-1465C08B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424" y="1052079"/>
            <a:ext cx="658799" cy="658800"/>
          </a:xfrm>
          <a:prstGeom prst="rect">
            <a:avLst/>
          </a:prstGeom>
          <a:noFill/>
        </p:spPr>
      </p:pic>
      <p:pic>
        <p:nvPicPr>
          <p:cNvPr id="4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02379386-ED48-4858-91B2-87EEADB9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3058" y="1063336"/>
            <a:ext cx="664871" cy="658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79392" y="57086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-1</a:t>
            </a: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INDUSTRIAL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0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580183" y="1268760"/>
            <a:ext cx="9046582" cy="5112000"/>
            <a:chOff x="1919292" y="1341443"/>
            <a:chExt cx="8281987" cy="4679946"/>
          </a:xfrm>
        </p:grpSpPr>
        <p:pic>
          <p:nvPicPr>
            <p:cNvPr id="9219" name="Picture 31" descr="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451" y="2546355"/>
              <a:ext cx="2971800" cy="316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0" name="Group 32"/>
            <p:cNvGrpSpPr>
              <a:grpSpLocks/>
            </p:cNvGrpSpPr>
            <p:nvPr/>
          </p:nvGrpSpPr>
          <p:grpSpPr bwMode="auto">
            <a:xfrm>
              <a:off x="7119943" y="2293939"/>
              <a:ext cx="434975" cy="469900"/>
              <a:chOff x="9054" y="10482"/>
              <a:chExt cx="684" cy="741"/>
            </a:xfrm>
          </p:grpSpPr>
          <p:sp>
            <p:nvSpPr>
              <p:cNvPr id="9240" name="Oval 33"/>
              <p:cNvSpPr>
                <a:spLocks noChangeArrowheads="1"/>
              </p:cNvSpPr>
              <p:nvPr/>
            </p:nvSpPr>
            <p:spPr bwMode="auto">
              <a:xfrm>
                <a:off x="9054" y="10482"/>
                <a:ext cx="684" cy="6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41" name="Text Box 34"/>
              <p:cNvSpPr txBox="1">
                <a:spLocks noChangeArrowheads="1"/>
              </p:cNvSpPr>
              <p:nvPr/>
            </p:nvSpPr>
            <p:spPr bwMode="auto">
              <a:xfrm>
                <a:off x="9168" y="10596"/>
                <a:ext cx="570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/>
                  <a:t>4</a:t>
                </a:r>
                <a:endParaRPr lang="ru-RU" altLang="ru-RU"/>
              </a:p>
            </p:txBody>
          </p:sp>
        </p:grpSp>
        <p:grpSp>
          <p:nvGrpSpPr>
            <p:cNvPr id="9221" name="Group 35"/>
            <p:cNvGrpSpPr>
              <a:grpSpLocks/>
            </p:cNvGrpSpPr>
            <p:nvPr/>
          </p:nvGrpSpPr>
          <p:grpSpPr bwMode="auto">
            <a:xfrm>
              <a:off x="7916868" y="2293939"/>
              <a:ext cx="434975" cy="469900"/>
              <a:chOff x="9054" y="10482"/>
              <a:chExt cx="684" cy="741"/>
            </a:xfrm>
          </p:grpSpPr>
          <p:sp>
            <p:nvSpPr>
              <p:cNvPr id="9238" name="Oval 36"/>
              <p:cNvSpPr>
                <a:spLocks noChangeArrowheads="1"/>
              </p:cNvSpPr>
              <p:nvPr/>
            </p:nvSpPr>
            <p:spPr bwMode="auto">
              <a:xfrm>
                <a:off x="9054" y="10482"/>
                <a:ext cx="684" cy="6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39" name="Text Box 37"/>
              <p:cNvSpPr txBox="1">
                <a:spLocks noChangeArrowheads="1"/>
              </p:cNvSpPr>
              <p:nvPr/>
            </p:nvSpPr>
            <p:spPr bwMode="auto">
              <a:xfrm>
                <a:off x="9168" y="10596"/>
                <a:ext cx="570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/>
                  <a:t>3</a:t>
                </a:r>
                <a:endParaRPr lang="ru-RU" altLang="ru-RU"/>
              </a:p>
            </p:txBody>
          </p:sp>
        </p:grpSp>
        <p:grpSp>
          <p:nvGrpSpPr>
            <p:cNvPr id="9222" name="Group 38"/>
            <p:cNvGrpSpPr>
              <a:grpSpLocks/>
            </p:cNvGrpSpPr>
            <p:nvPr/>
          </p:nvGrpSpPr>
          <p:grpSpPr bwMode="auto">
            <a:xfrm>
              <a:off x="8713791" y="2293939"/>
              <a:ext cx="433387" cy="469900"/>
              <a:chOff x="9054" y="10482"/>
              <a:chExt cx="684" cy="741"/>
            </a:xfrm>
          </p:grpSpPr>
          <p:sp>
            <p:nvSpPr>
              <p:cNvPr id="9236" name="Oval 39"/>
              <p:cNvSpPr>
                <a:spLocks noChangeArrowheads="1"/>
              </p:cNvSpPr>
              <p:nvPr/>
            </p:nvSpPr>
            <p:spPr bwMode="auto">
              <a:xfrm>
                <a:off x="9054" y="10482"/>
                <a:ext cx="684" cy="6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37" name="Text Box 40"/>
              <p:cNvSpPr txBox="1">
                <a:spLocks noChangeArrowheads="1"/>
              </p:cNvSpPr>
              <p:nvPr/>
            </p:nvSpPr>
            <p:spPr bwMode="auto">
              <a:xfrm>
                <a:off x="9168" y="10596"/>
                <a:ext cx="570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/>
                  <a:t>2</a:t>
                </a:r>
                <a:endParaRPr lang="ru-RU" altLang="ru-RU"/>
              </a:p>
            </p:txBody>
          </p:sp>
        </p:grpSp>
        <p:grpSp>
          <p:nvGrpSpPr>
            <p:cNvPr id="9223" name="Group 41"/>
            <p:cNvGrpSpPr>
              <a:grpSpLocks/>
            </p:cNvGrpSpPr>
            <p:nvPr/>
          </p:nvGrpSpPr>
          <p:grpSpPr bwMode="auto">
            <a:xfrm>
              <a:off x="9545643" y="2293939"/>
              <a:ext cx="434975" cy="469900"/>
              <a:chOff x="9054" y="10482"/>
              <a:chExt cx="684" cy="741"/>
            </a:xfrm>
          </p:grpSpPr>
          <p:sp>
            <p:nvSpPr>
              <p:cNvPr id="9234" name="Oval 42"/>
              <p:cNvSpPr>
                <a:spLocks noChangeArrowheads="1"/>
              </p:cNvSpPr>
              <p:nvPr/>
            </p:nvSpPr>
            <p:spPr bwMode="auto">
              <a:xfrm>
                <a:off x="9054" y="10482"/>
                <a:ext cx="684" cy="6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35" name="Text Box 43"/>
              <p:cNvSpPr txBox="1">
                <a:spLocks noChangeArrowheads="1"/>
              </p:cNvSpPr>
              <p:nvPr/>
            </p:nvSpPr>
            <p:spPr bwMode="auto">
              <a:xfrm>
                <a:off x="9168" y="10596"/>
                <a:ext cx="570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/>
                  <a:t>1</a:t>
                </a:r>
                <a:endParaRPr lang="ru-RU" altLang="ru-RU"/>
              </a:p>
            </p:txBody>
          </p:sp>
        </p:grpSp>
        <p:sp>
          <p:nvSpPr>
            <p:cNvPr id="9224" name="Line 44"/>
            <p:cNvSpPr>
              <a:spLocks noChangeShapeType="1"/>
            </p:cNvSpPr>
            <p:nvPr/>
          </p:nvSpPr>
          <p:spPr bwMode="auto">
            <a:xfrm flipH="1">
              <a:off x="8567742" y="2692400"/>
              <a:ext cx="1050925" cy="939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45"/>
            <p:cNvSpPr>
              <a:spLocks noChangeShapeType="1"/>
            </p:cNvSpPr>
            <p:nvPr/>
          </p:nvSpPr>
          <p:spPr bwMode="auto">
            <a:xfrm flipH="1">
              <a:off x="8386768" y="2727329"/>
              <a:ext cx="471487" cy="796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46"/>
            <p:cNvSpPr>
              <a:spLocks noChangeShapeType="1"/>
            </p:cNvSpPr>
            <p:nvPr/>
          </p:nvSpPr>
          <p:spPr bwMode="auto">
            <a:xfrm>
              <a:off x="8097839" y="2727326"/>
              <a:ext cx="0" cy="723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47"/>
            <p:cNvSpPr>
              <a:spLocks noChangeShapeType="1"/>
            </p:cNvSpPr>
            <p:nvPr/>
          </p:nvSpPr>
          <p:spPr bwMode="auto">
            <a:xfrm>
              <a:off x="7373943" y="2727329"/>
              <a:ext cx="217487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Text Box 49"/>
            <p:cNvSpPr txBox="1">
              <a:spLocks noChangeArrowheads="1"/>
            </p:cNvSpPr>
            <p:nvPr/>
          </p:nvSpPr>
          <p:spPr bwMode="auto">
            <a:xfrm>
              <a:off x="7248528" y="1412880"/>
              <a:ext cx="29527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1600" dirty="0"/>
                <a:t>Resistance measurement points</a:t>
              </a:r>
              <a:endParaRPr lang="ru-RU" altLang="ru-RU" sz="1600" dirty="0"/>
            </a:p>
          </p:txBody>
        </p:sp>
        <p:pic>
          <p:nvPicPr>
            <p:cNvPr id="9229" name="Picture 4" descr="C:\Users\Lysenko\Desktop\Работа\Приборы\ФОТО всех приборов\комплектующие и сумки\обрезанные MIN\JUL_04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092" y="3860801"/>
              <a:ext cx="2771775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 descr="C:\Users\Lysenko\Desktop\Работа\Приборы\ФОТО всех приборов\комплектующие и сумки\обрезанные MIN\JUL_043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939" y="2636839"/>
              <a:ext cx="1905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6" descr="C:\Users\Lysenko\Desktop\Работа\Приборы\ФОТО всех приборов\комплектующие и сумки\обрезанные MIN\JUL_0429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97404">
              <a:off x="5002215" y="3759200"/>
              <a:ext cx="213836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" descr="C:\Users\lysenko\Desktop\Работа\Приборы\ФОТО всех приборов\комплектующие и сумки\обрезанные MIN\k01_miko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92" y="1341443"/>
              <a:ext cx="3214687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182570" y="57085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-1</a:t>
            </a: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HOW TO CONNECT TO THE OBJECT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9" descr="C:\Users\Lysenko\Desktop\Работа\Приборы\ФОТО всех приборов\с экраном\обрезанные картинки\miko2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400652"/>
            <a:ext cx="2883424" cy="428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14733" y="2121393"/>
            <a:ext cx="49688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Test current up to </a:t>
            </a:r>
            <a:r>
              <a:rPr lang="ru-RU" dirty="0">
                <a:latin typeface="Arial" pitchFamily="34" charset="0"/>
                <a:cs typeface="Arial" pitchFamily="34" charset="0"/>
              </a:rPr>
              <a:t>200 А;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Resistance range </a:t>
            </a:r>
            <a:r>
              <a:rPr lang="ru-RU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1 µ</a:t>
            </a:r>
            <a:r>
              <a:rPr lang="el-GR" dirty="0">
                <a:latin typeface="Arial" pitchFamily="34" charset="0"/>
                <a:cs typeface="Arial" pitchFamily="34" charset="0"/>
              </a:rPr>
              <a:t>Ω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  <a:sym typeface="Symbol"/>
              </a:rPr>
              <a:t></a:t>
            </a:r>
            <a:r>
              <a:rPr lang="ru-RU" dirty="0">
                <a:latin typeface="Arial" pitchFamily="34" charset="0"/>
                <a:cs typeface="Arial" pitchFamily="34" charset="0"/>
              </a:rPr>
              <a:t> 2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Ω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Accuracy</a:t>
            </a:r>
            <a:r>
              <a:rPr lang="ru-RU" dirty="0">
                <a:latin typeface="Arial" pitchFamily="34" charset="0"/>
                <a:cs typeface="Arial" pitchFamily="34" charset="0"/>
              </a:rPr>
              <a:t> ±0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05%;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  Specialized measurement algorithms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In-built memory </a:t>
            </a:r>
            <a:r>
              <a:rPr lang="ru-RU" dirty="0">
                <a:latin typeface="Arial" pitchFamily="34" charset="0"/>
                <a:cs typeface="Arial" pitchFamily="34" charset="0"/>
              </a:rPr>
              <a:t>2000 </a:t>
            </a:r>
            <a:r>
              <a:rPr lang="en-US" dirty="0">
                <a:latin typeface="Arial" pitchFamily="34" charset="0"/>
                <a:cs typeface="Arial" pitchFamily="34" charset="0"/>
              </a:rPr>
              <a:t>measurements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Battery power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Operating t˚ range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-20ºС ÷ +50ºС.</a:t>
            </a:r>
          </a:p>
        </p:txBody>
      </p:sp>
      <p:pic>
        <p:nvPicPr>
          <p:cNvPr id="5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1D327F84-F85D-43D7-87DC-32315D08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3371" y="1400652"/>
            <a:ext cx="658799" cy="658800"/>
          </a:xfrm>
          <a:prstGeom prst="rect">
            <a:avLst/>
          </a:prstGeom>
          <a:noFill/>
        </p:spPr>
      </p:pic>
      <p:pic>
        <p:nvPicPr>
          <p:cNvPr id="6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22AF665E-850A-4616-A060-093EFD8F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005" y="1411909"/>
            <a:ext cx="664871" cy="658800"/>
          </a:xfrm>
          <a:prstGeom prst="rect">
            <a:avLst/>
          </a:prstGeom>
          <a:noFill/>
        </p:spPr>
      </p:pic>
      <p:pic>
        <p:nvPicPr>
          <p:cNvPr id="18" name="Picture 5" descr="C:\Users\lysenko\Desktop\Работа\ФИРМЕННЫЙ СТИЛЬ\ЭЛЕМЕНТЫ\Презентация\серьтификаты\2.png">
            <a:extLst>
              <a:ext uri="{FF2B5EF4-FFF2-40B4-BE49-F238E27FC236}">
                <a16:creationId xmlns:a16="http://schemas.microsoft.com/office/drawing/2014/main" id="{89AB671F-A0DE-40D8-AA8E-F940E92E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1412776"/>
            <a:ext cx="658800" cy="658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79392" y="52987"/>
            <a:ext cx="6408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-21</a:t>
            </a:r>
            <a:endParaRPr lang="en-US" altLang="ru-RU" sz="2200" b="1" dirty="0">
              <a:solidFill>
                <a:srgbClr val="452F76"/>
              </a:solidFill>
            </a:endParaRP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HIGH-PRECISION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23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757206" y="1268760"/>
            <a:ext cx="8692536" cy="5112000"/>
            <a:chOff x="1847852" y="1125542"/>
            <a:chExt cx="8424861" cy="4954583"/>
          </a:xfrm>
        </p:grpSpPr>
        <p:pic>
          <p:nvPicPr>
            <p:cNvPr id="17411" name="Picture 9" descr="C:\Users\Lysenko\Desktop\Работа\Приборы\ФОТО всех приборов\с экраном\обрезанные картинки\miko2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25" y="1268413"/>
              <a:ext cx="3240088" cy="48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ая выноска 11"/>
            <p:cNvSpPr/>
            <p:nvPr/>
          </p:nvSpPr>
          <p:spPr>
            <a:xfrm>
              <a:off x="1847852" y="1125542"/>
              <a:ext cx="5111751" cy="4751387"/>
            </a:xfrm>
            <a:prstGeom prst="wedgeRectCallout">
              <a:avLst>
                <a:gd name="adj1" fmla="val 73251"/>
                <a:gd name="adj2" fmla="val 24114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4D04A16-56DB-4520-B5A2-533FEED8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129" y="1412573"/>
              <a:ext cx="1944886" cy="116258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39FEAA3-F8CD-4FA3-9943-F124BD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130" y="2922251"/>
              <a:ext cx="1944886" cy="117673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C7E0101-E039-4BD4-ABDB-A994334B4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130" y="4434071"/>
              <a:ext cx="1944886" cy="117700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1496EB9-8F65-4AB2-B335-EB275C449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825" y="1412776"/>
              <a:ext cx="1991923" cy="117057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F2B18AE-D284-4F5D-8128-BEC646AA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2007" y="2922252"/>
              <a:ext cx="2021741" cy="123550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F821B3B-B180-4A50-9442-22C07CA4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2007" y="4434071"/>
              <a:ext cx="2021741" cy="1231484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5666427" y="3244334"/>
              <a:ext cx="859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9nze39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182464" y="53415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-21</a:t>
            </a: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TEST CURRENT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85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757206" y="1268760"/>
            <a:ext cx="8692536" cy="5112000"/>
            <a:chOff x="1847852" y="1125542"/>
            <a:chExt cx="8424861" cy="4954583"/>
          </a:xfrm>
        </p:grpSpPr>
        <p:pic>
          <p:nvPicPr>
            <p:cNvPr id="16387" name="Picture 9" descr="C:\Users\Lysenko\Desktop\Работа\Приборы\ФОТО всех приборов\с экраном\обрезанные картинки\miko2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25" y="1268413"/>
              <a:ext cx="3240088" cy="48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ая выноска 11"/>
            <p:cNvSpPr/>
            <p:nvPr/>
          </p:nvSpPr>
          <p:spPr>
            <a:xfrm>
              <a:off x="1847852" y="1125542"/>
              <a:ext cx="5111751" cy="4751387"/>
            </a:xfrm>
            <a:prstGeom prst="wedgeRectCallout">
              <a:avLst>
                <a:gd name="adj1" fmla="val 73251"/>
                <a:gd name="adj2" fmla="val 24114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Arial Narrow" pitchFamily="34" charset="0"/>
              </a:endParaRPr>
            </a:p>
          </p:txBody>
        </p:sp>
        <p:sp>
          <p:nvSpPr>
            <p:cNvPr id="16389" name="Прямоугольник 12"/>
            <p:cNvSpPr>
              <a:spLocks noChangeArrowheads="1"/>
            </p:cNvSpPr>
            <p:nvPr/>
          </p:nvSpPr>
          <p:spPr bwMode="auto">
            <a:xfrm>
              <a:off x="3792539" y="3121354"/>
              <a:ext cx="3238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dirty="0"/>
                <a:t>with current transformers,</a:t>
              </a:r>
            </a:p>
            <a:p>
              <a:pPr eaLnBrk="1" hangingPunct="1"/>
              <a:r>
                <a:rPr lang="en-US" sz="1400" dirty="0"/>
                <a:t>and with energy-saving algorithms</a:t>
              </a:r>
            </a:p>
          </p:txBody>
        </p:sp>
        <p:sp>
          <p:nvSpPr>
            <p:cNvPr id="16390" name="Прямоугольник 14"/>
            <p:cNvSpPr>
              <a:spLocks noChangeArrowheads="1"/>
            </p:cNvSpPr>
            <p:nvPr/>
          </p:nvSpPr>
          <p:spPr bwMode="auto">
            <a:xfrm>
              <a:off x="3863979" y="4607482"/>
              <a:ext cx="32178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dirty="0"/>
                <a:t>with current transformers,</a:t>
              </a:r>
            </a:p>
            <a:p>
              <a:pPr eaLnBrk="1" hangingPunct="1"/>
              <a:r>
                <a:rPr lang="en-US" sz="1400" dirty="0"/>
                <a:t>with max duration of the test current, and without energy-saving algorithms</a:t>
              </a:r>
            </a:p>
          </p:txBody>
        </p:sp>
        <p:sp>
          <p:nvSpPr>
            <p:cNvPr id="16391" name="Прямоугольник 16"/>
            <p:cNvSpPr>
              <a:spLocks noChangeArrowheads="1"/>
            </p:cNvSpPr>
            <p:nvPr/>
          </p:nvSpPr>
          <p:spPr bwMode="auto">
            <a:xfrm>
              <a:off x="3792540" y="1419782"/>
              <a:ext cx="31670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dirty="0"/>
                <a:t>without current transformers,</a:t>
              </a:r>
            </a:p>
            <a:p>
              <a:pPr eaLnBrk="1" hangingPunct="1"/>
              <a:r>
                <a:rPr lang="en-US" sz="1400" dirty="0"/>
                <a:t>and of any demountable or</a:t>
              </a:r>
            </a:p>
            <a:p>
              <a:pPr eaLnBrk="1" hangingPunct="1"/>
              <a:r>
                <a:rPr lang="en-US" sz="1400" dirty="0"/>
                <a:t>non-demountable connections 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EE2C2C4-69B7-498B-9A94-AAFB13D9F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49" y="1276053"/>
              <a:ext cx="1817758" cy="111027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36CEDAE-4626-4D2F-AA48-F690BB3D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3512" y="2896252"/>
              <a:ext cx="1789657" cy="108083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8AFA80D-AB8F-4233-9DF3-03D35807D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7850" y="4442180"/>
              <a:ext cx="1789656" cy="1088918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79392" y="52984"/>
            <a:ext cx="6408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-21</a:t>
            </a:r>
            <a:endParaRPr lang="en-US" altLang="ru-RU" sz="2200" b="1" dirty="0">
              <a:solidFill>
                <a:srgbClr val="452F76"/>
              </a:solidFill>
            </a:endParaRP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MEASUREMENT MODES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3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983432" y="1406768"/>
            <a:ext cx="6368871" cy="5451232"/>
            <a:chOff x="805723" y="1166333"/>
            <a:chExt cx="6368871" cy="5451232"/>
          </a:xfrm>
        </p:grpSpPr>
        <p:sp>
          <p:nvSpPr>
            <p:cNvPr id="19460" name="TextBox 31"/>
            <p:cNvSpPr txBox="1">
              <a:spLocks noChangeArrowheads="1"/>
            </p:cNvSpPr>
            <p:nvPr/>
          </p:nvSpPr>
          <p:spPr bwMode="auto">
            <a:xfrm>
              <a:off x="1991544" y="1166333"/>
              <a:ext cx="374441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 dirty="0">
                  <a:solidFill>
                    <a:srgbClr val="452F76"/>
                  </a:solidFill>
                </a:rPr>
                <a:t>AUTOMATICALLY DETECTS</a:t>
              </a:r>
            </a:p>
            <a:p>
              <a:pPr algn="ctr" eaLnBrk="1" hangingPunct="1"/>
              <a:r>
                <a:rPr lang="en-US" altLang="ru-RU" sz="1600" dirty="0">
                  <a:solidFill>
                    <a:srgbClr val="452F76"/>
                  </a:solidFill>
                </a:rPr>
                <a:t>THE OUTPUT OF THE MEASUREMENT RESULTS</a:t>
              </a:r>
            </a:p>
            <a:p>
              <a:pPr algn="ctr" eaLnBrk="1" hangingPunct="1"/>
              <a:r>
                <a:rPr lang="en-US" altLang="ru-RU" sz="1600" dirty="0">
                  <a:solidFill>
                    <a:srgbClr val="452F76"/>
                  </a:solidFill>
                </a:rPr>
                <a:t>BEYOND THE ALLOWED LIMITS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9169AD0-06B1-4808-B668-A9A82391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723" y="2611335"/>
              <a:ext cx="4876497" cy="400623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3D856F0-CA6F-4DEB-94AD-597524122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986" y="1704942"/>
              <a:ext cx="5472608" cy="4495958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92" y="52987"/>
            <a:ext cx="6408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-21</a:t>
            </a:r>
            <a:endParaRPr lang="en-US" altLang="ru-RU" sz="2200" b="1" dirty="0">
              <a:solidFill>
                <a:srgbClr val="452F76"/>
              </a:solidFill>
            </a:endParaRP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HIGH-PRECISION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  <p:pic>
        <p:nvPicPr>
          <p:cNvPr id="13" name="Picture 9" descr="C:\Users\Lysenko\Desktop\Работа\Приборы\ФОТО всех приборов\с экраном\обрезанные картинки\miko21.png">
            <a:extLst>
              <a:ext uri="{FF2B5EF4-FFF2-40B4-BE49-F238E27FC236}">
                <a16:creationId xmlns:a16="http://schemas.microsoft.com/office/drawing/2014/main" id="{01AC3ADE-5CEF-458A-9FA9-5A54C8F1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942" y="1366365"/>
            <a:ext cx="3348000" cy="497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43" y="1048787"/>
            <a:ext cx="5519737" cy="55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60340" y="66678"/>
            <a:ext cx="63166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o-FO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SKB EP, LLC  </a:t>
            </a:r>
          </a:p>
          <a:p>
            <a:r>
              <a:rPr lang="fo-FO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INNOVATIVE FULL CYCLE ENTERPRISE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909234" y="1340768"/>
            <a:ext cx="8388479" cy="5112000"/>
            <a:chOff x="1969106" y="539846"/>
            <a:chExt cx="8040372" cy="4899861"/>
          </a:xfrm>
        </p:grpSpPr>
        <p:pic>
          <p:nvPicPr>
            <p:cNvPr id="41" name="Picture 2" descr="E:\Киргизия РПН Трансформаторы\файлы\Кабели измерительные мико 21\039.27.png">
              <a:extLst>
                <a:ext uri="{FF2B5EF4-FFF2-40B4-BE49-F238E27FC236}">
                  <a16:creationId xmlns:a16="http://schemas.microsoft.com/office/drawing/2014/main" id="{249BE2A6-FC03-4DB4-943B-8EB58DF40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991" y="539846"/>
              <a:ext cx="2196000" cy="2196000"/>
            </a:xfrm>
            <a:prstGeom prst="rect">
              <a:avLst/>
            </a:prstGeom>
            <a:noFill/>
          </p:spPr>
        </p:pic>
        <p:grpSp>
          <p:nvGrpSpPr>
            <p:cNvPr id="2" name="Группа 1"/>
            <p:cNvGrpSpPr>
              <a:grpSpLocks noChangeAspect="1"/>
            </p:cNvGrpSpPr>
            <p:nvPr/>
          </p:nvGrpSpPr>
          <p:grpSpPr>
            <a:xfrm>
              <a:off x="1969106" y="626684"/>
              <a:ext cx="8040372" cy="4813023"/>
              <a:chOff x="1969106" y="626684"/>
              <a:chExt cx="8040372" cy="4813023"/>
            </a:xfrm>
          </p:grpSpPr>
          <p:pic>
            <p:nvPicPr>
              <p:cNvPr id="22" name="Picture 9" descr="C:\Users\Lysenko\Desktop\Работа\Приборы\ФОТО всех приборов\с экраном\обрезанные картинки\miko21.png">
                <a:extLst>
                  <a:ext uri="{FF2B5EF4-FFF2-40B4-BE49-F238E27FC236}">
                    <a16:creationId xmlns:a16="http://schemas.microsoft.com/office/drawing/2014/main" id="{B22754FF-A7DE-44D5-A744-3106165F5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872" y="1577086"/>
                <a:ext cx="2145888" cy="3186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" descr="E:\Киргизия РПН Трансформаторы\файлы\Кабели измерительные мико 21\Комплект №3.png">
                <a:extLst>
                  <a:ext uri="{FF2B5EF4-FFF2-40B4-BE49-F238E27FC236}">
                    <a16:creationId xmlns:a16="http://schemas.microsoft.com/office/drawing/2014/main" id="{D78925C4-B00A-42C5-8057-FF4B229EF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9288" y="2128953"/>
                <a:ext cx="2304000" cy="2304000"/>
              </a:xfrm>
              <a:prstGeom prst="rect">
                <a:avLst/>
              </a:prstGeom>
              <a:noFill/>
            </p:spPr>
          </p:pic>
          <p:pic>
            <p:nvPicPr>
              <p:cNvPr id="24" name="Picture 5" descr="E:\Киргизия РПН Трансформаторы\файлы\Кабели измерительные мико 21\Комплект №6.png">
                <a:extLst>
                  <a:ext uri="{FF2B5EF4-FFF2-40B4-BE49-F238E27FC236}">
                    <a16:creationId xmlns:a16="http://schemas.microsoft.com/office/drawing/2014/main" id="{B0F81F68-48D3-4738-9979-7370D2C01C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6727" y="2189225"/>
                <a:ext cx="2304000" cy="2304000"/>
              </a:xfrm>
              <a:prstGeom prst="rect">
                <a:avLst/>
              </a:prstGeom>
              <a:noFill/>
            </p:spPr>
          </p:pic>
          <p:sp>
            <p:nvSpPr>
              <p:cNvPr id="25" name="Скругленный прямоугольник 28">
                <a:extLst>
                  <a:ext uri="{FF2B5EF4-FFF2-40B4-BE49-F238E27FC236}">
                    <a16:creationId xmlns:a16="http://schemas.microsoft.com/office/drawing/2014/main" id="{F02A3738-2071-48FB-802B-096CF441137D}"/>
                  </a:ext>
                </a:extLst>
              </p:cNvPr>
              <p:cNvSpPr/>
              <p:nvPr/>
            </p:nvSpPr>
            <p:spPr>
              <a:xfrm>
                <a:off x="2002557" y="970839"/>
                <a:ext cx="2504364" cy="1374139"/>
              </a:xfrm>
              <a:prstGeom prst="roundRect">
                <a:avLst>
                  <a:gd name="adj" fmla="val 7840"/>
                </a:avLst>
              </a:prstGeom>
              <a:noFill/>
              <a:ln w="57150">
                <a:solidFill>
                  <a:srgbClr val="FC4B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9">
                <a:extLst>
                  <a:ext uri="{FF2B5EF4-FFF2-40B4-BE49-F238E27FC236}">
                    <a16:creationId xmlns:a16="http://schemas.microsoft.com/office/drawing/2014/main" id="{15EC4F68-FD85-4B85-9866-3E5C8CB6ACF0}"/>
                  </a:ext>
                </a:extLst>
              </p:cNvPr>
              <p:cNvSpPr/>
              <p:nvPr/>
            </p:nvSpPr>
            <p:spPr>
              <a:xfrm>
                <a:off x="1990809" y="2475954"/>
                <a:ext cx="2504364" cy="1635656"/>
              </a:xfrm>
              <a:prstGeom prst="roundRect">
                <a:avLst>
                  <a:gd name="adj" fmla="val 5829"/>
                </a:avLst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30">
                <a:extLst>
                  <a:ext uri="{FF2B5EF4-FFF2-40B4-BE49-F238E27FC236}">
                    <a16:creationId xmlns:a16="http://schemas.microsoft.com/office/drawing/2014/main" id="{0C569438-7646-4AE8-A13D-6BCCDF0FAC76}"/>
                  </a:ext>
                </a:extLst>
              </p:cNvPr>
              <p:cNvSpPr/>
              <p:nvPr/>
            </p:nvSpPr>
            <p:spPr>
              <a:xfrm>
                <a:off x="7505114" y="970838"/>
                <a:ext cx="2504364" cy="1374139"/>
              </a:xfrm>
              <a:prstGeom prst="roundRect">
                <a:avLst>
                  <a:gd name="adj" fmla="val 8519"/>
                </a:avLst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Скругленный прямоугольник 31">
                <a:extLst>
                  <a:ext uri="{FF2B5EF4-FFF2-40B4-BE49-F238E27FC236}">
                    <a16:creationId xmlns:a16="http://schemas.microsoft.com/office/drawing/2014/main" id="{0F2E1BB3-B7DC-4259-8CF8-45F3F9FF9E14}"/>
                  </a:ext>
                </a:extLst>
              </p:cNvPr>
              <p:cNvSpPr/>
              <p:nvPr/>
            </p:nvSpPr>
            <p:spPr>
              <a:xfrm>
                <a:off x="7492763" y="2463125"/>
                <a:ext cx="2504364" cy="1635656"/>
              </a:xfrm>
              <a:prstGeom prst="roundRect">
                <a:avLst>
                  <a:gd name="adj" fmla="val 8110"/>
                </a:avLst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32">
                <a:extLst>
                  <a:ext uri="{FF2B5EF4-FFF2-40B4-BE49-F238E27FC236}">
                    <a16:creationId xmlns:a16="http://schemas.microsoft.com/office/drawing/2014/main" id="{755A13CC-D0DE-40CF-BA7E-0C466670DFD4}"/>
                  </a:ext>
                </a:extLst>
              </p:cNvPr>
              <p:cNvSpPr/>
              <p:nvPr/>
            </p:nvSpPr>
            <p:spPr>
              <a:xfrm>
                <a:off x="1969106" y="4230095"/>
                <a:ext cx="2504364" cy="1124667"/>
              </a:xfrm>
              <a:prstGeom prst="roundRect">
                <a:avLst>
                  <a:gd name="adj" fmla="val 9200"/>
                </a:avLst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Picture 8" descr="E:\Киргизия РПН Трансформаторы\файлы\Кабели измерительные мико 21\Измерительный кабель для комплектов №2,№3,№4.png">
                <a:extLst>
                  <a:ext uri="{FF2B5EF4-FFF2-40B4-BE49-F238E27FC236}">
                    <a16:creationId xmlns:a16="http://schemas.microsoft.com/office/drawing/2014/main" id="{0C03F1B2-FFD0-41BE-8675-9864D2FBF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259" y="4035707"/>
                <a:ext cx="1404000" cy="1404000"/>
              </a:xfrm>
              <a:prstGeom prst="rect">
                <a:avLst/>
              </a:prstGeom>
              <a:noFill/>
            </p:spPr>
          </p:pic>
          <p:sp>
            <p:nvSpPr>
              <p:cNvPr id="31" name="Скругленный прямоугольник 34">
                <a:extLst>
                  <a:ext uri="{FF2B5EF4-FFF2-40B4-BE49-F238E27FC236}">
                    <a16:creationId xmlns:a16="http://schemas.microsoft.com/office/drawing/2014/main" id="{1F8AD453-C5AF-49EE-BACC-2BB12508AC11}"/>
                  </a:ext>
                </a:extLst>
              </p:cNvPr>
              <p:cNvSpPr/>
              <p:nvPr/>
            </p:nvSpPr>
            <p:spPr>
              <a:xfrm>
                <a:off x="7505114" y="4205295"/>
                <a:ext cx="2504364" cy="1117108"/>
              </a:xfrm>
              <a:prstGeom prst="roundRect">
                <a:avLst>
                  <a:gd name="adj" fmla="val 8315"/>
                </a:avLst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Picture 6" descr="E:\Киргизия РПН Трансформаторы\файлы\Кабели измерительные мико 21\Потенциальный штыревой контакт (черный и красный).png">
                <a:extLst>
                  <a:ext uri="{FF2B5EF4-FFF2-40B4-BE49-F238E27FC236}">
                    <a16:creationId xmlns:a16="http://schemas.microsoft.com/office/drawing/2014/main" id="{8BC78D51-F12B-4615-B14D-0B1773313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44763">
                <a:off x="8545163" y="4186676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33" name="Picture 7" descr="E:\Киргизия РПН Трансформаторы\файлы\Кабели измерительные мико 21\Потенциальный пружинный контакт (черный и красный).png">
                <a:extLst>
                  <a:ext uri="{FF2B5EF4-FFF2-40B4-BE49-F238E27FC236}">
                    <a16:creationId xmlns:a16="http://schemas.microsoft.com/office/drawing/2014/main" id="{B1E9CD3E-3E89-4D25-B719-E5C1467345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91802">
                <a:off x="7931204" y="4288427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42" name="Picture 3" descr="E:\Киргизия РПН Трансформаторы\файлы\Кабели измерительные мико 21\Комплект №1 (200А).png">
                <a:extLst>
                  <a:ext uri="{FF2B5EF4-FFF2-40B4-BE49-F238E27FC236}">
                    <a16:creationId xmlns:a16="http://schemas.microsoft.com/office/drawing/2014/main" id="{C0E86686-FD29-4BE3-890F-0A1C5C74E2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5081" y="626684"/>
                <a:ext cx="2196000" cy="219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4" name="Прямоугольник 33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9392" y="52987"/>
            <a:ext cx="6408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MIKO</a:t>
            </a:r>
            <a:r>
              <a:rPr lang="ru-RU" altLang="ru-RU" sz="2200" b="1" dirty="0">
                <a:solidFill>
                  <a:srgbClr val="452F76"/>
                </a:solidFill>
              </a:rPr>
              <a:t>-21</a:t>
            </a:r>
            <a:endParaRPr lang="en-US" altLang="ru-RU" sz="2200" b="1" dirty="0">
              <a:solidFill>
                <a:srgbClr val="452F76"/>
              </a:solidFill>
            </a:endParaRPr>
          </a:p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HIGH-PRECISION MICROOHMMETER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2855640" y="2492896"/>
            <a:ext cx="8661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SMALL-SIZE MIKO-10</a:t>
            </a:r>
            <a:r>
              <a:rPr lang="ru-RU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fully automated measurement mode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SIMPLE-TO-USE MIKO</a:t>
            </a:r>
            <a:r>
              <a:rPr lang="ru-RU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-1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test current of </a:t>
            </a:r>
            <a:r>
              <a:rPr lang="ru-RU" dirty="0">
                <a:latin typeface="Arial" pitchFamily="34" charset="0"/>
                <a:cs typeface="Arial" pitchFamily="34" charset="0"/>
              </a:rPr>
              <a:t>50 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6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HIGH-PRECISION MIKO-21</a:t>
            </a:r>
            <a:r>
              <a:rPr lang="ru-RU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an archive of nominal values of high-voltage circuit breakers resistances and special modes to measure resistances in circuits with in-built current transformers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5702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SKB EP MICROOHMMETERS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ADVANTAGES OF USE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зображение выглядит как белый, сидит, маленький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22DF040-BE20-4997-B5D8-C04BC1E69C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2204864"/>
            <a:ext cx="900000" cy="90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дит, оранжевый, красный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8340E9C4-1C17-4143-8BA7-2632B4A183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4178219"/>
            <a:ext cx="900000" cy="900000"/>
          </a:xfrm>
          <a:prstGeom prst="rect">
            <a:avLst/>
          </a:prstGeom>
        </p:spPr>
      </p:pic>
      <p:pic>
        <p:nvPicPr>
          <p:cNvPr id="11" name="Picture 10" descr="C:\Users\Lysenko\Desktop\miko1.png">
            <a:extLst>
              <a:ext uri="{FF2B5EF4-FFF2-40B4-BE49-F238E27FC236}">
                <a16:creationId xmlns:a16="http://schemas.microsoft.com/office/drawing/2014/main" id="{50CDA958-C630-47DD-87A0-88A97AC5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3256924"/>
            <a:ext cx="9180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Lysenko\Desktop\Работа\Приборы\ФОТО всех приборов\с экраном\обрезанные картинки\для сайта\mini\miko2.3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926339"/>
            <a:ext cx="3930651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Содержимое 6"/>
          <p:cNvSpPr txBox="1">
            <a:spLocks/>
          </p:cNvSpPr>
          <p:nvPr/>
        </p:nvSpPr>
        <p:spPr bwMode="auto">
          <a:xfrm>
            <a:off x="6401012" y="1926339"/>
            <a:ext cx="4910932" cy="27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1" lang="en-US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Self-tuning to the measurement object</a:t>
            </a:r>
            <a:r>
              <a:rPr kumimoji="1"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kumimoji="1" lang="ru-RU" sz="16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1" lang="en-US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Self-contained power supply due to the in-built battery</a:t>
            </a:r>
            <a:r>
              <a:rPr kumimoji="1"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1" lang="en-US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charging time</a:t>
            </a:r>
            <a:r>
              <a:rPr kumimoji="1"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3-4 </a:t>
            </a:r>
            <a:r>
              <a:rPr kumimoji="1" lang="en-US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kumimoji="1"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kumimoji="1" lang="ru-RU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In-built memory and data transfer to a PC via RS-232- USB cable</a:t>
            </a:r>
            <a:r>
              <a:rPr 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lang="ru-RU" sz="16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Small weight of only </a:t>
            </a:r>
            <a:r>
              <a:rPr lang="ru-RU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ru-RU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and test current up to</a:t>
            </a:r>
            <a:r>
              <a:rPr lang="ru-RU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000 А.</a:t>
            </a:r>
          </a:p>
        </p:txBody>
      </p:sp>
      <p:pic>
        <p:nvPicPr>
          <p:cNvPr id="3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2212B2D4-4C7B-47BD-B6E7-4D4730B8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710" y="1129441"/>
            <a:ext cx="658799" cy="658800"/>
          </a:xfrm>
          <a:prstGeom prst="rect">
            <a:avLst/>
          </a:prstGeom>
          <a:noFill/>
        </p:spPr>
      </p:pic>
      <p:pic>
        <p:nvPicPr>
          <p:cNvPr id="4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D6A9610E-47A5-410B-9D15-85400431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344" y="1140698"/>
            <a:ext cx="664871" cy="658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5702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MIKO-2.3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MICROMILLIKILOOHMMETER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68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78228"/>
              </p:ext>
            </p:extLst>
          </p:nvPr>
        </p:nvGraphicFramePr>
        <p:xfrm>
          <a:off x="1703512" y="1268760"/>
          <a:ext cx="8641730" cy="13605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MICROOHMMETER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Resistance range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µ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µ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 current range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</a:t>
                      </a: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</a:t>
                      </a: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 А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70973"/>
              </p:ext>
            </p:extLst>
          </p:nvPr>
        </p:nvGraphicFramePr>
        <p:xfrm>
          <a:off x="1703512" y="2708623"/>
          <a:ext cx="8641730" cy="13605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MILLIOHMMETER</a:t>
                      </a:r>
                      <a:endParaRPr kumimoji="0" lang="ru-RU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Resistance range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 current range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5 А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30900"/>
              </p:ext>
            </p:extLst>
          </p:nvPr>
        </p:nvGraphicFramePr>
        <p:xfrm>
          <a:off x="1703512" y="4148485"/>
          <a:ext cx="8641730" cy="12954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KILOOHMMETER</a:t>
                      </a:r>
                      <a:endParaRPr kumimoji="0" lang="ru-RU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Resistance range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300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Accuracy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20508"/>
              </p:ext>
            </p:extLst>
          </p:nvPr>
        </p:nvGraphicFramePr>
        <p:xfrm>
          <a:off x="1703512" y="5516907"/>
          <a:ext cx="8641730" cy="863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THERMOMETER</a:t>
                      </a:r>
                      <a:endParaRPr kumimoji="0" lang="ru-RU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Thermometer range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˚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+120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˚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460" y="53415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MIKO-2.3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MICROMILLIKILOOHMMETER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41120" y="27815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WINDING RESISTANCE METERS</a:t>
            </a:r>
            <a:endParaRPr lang="ru-RU" sz="36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24000" y="35004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F4D1D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400" b="1" dirty="0">
              <a:solidFill>
                <a:srgbClr val="CF4D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1247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FULL AUTOMATIZATION</a:t>
            </a:r>
          </a:p>
          <a:p>
            <a:pPr algn="ctr"/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OF MEASUREMENT RESULTS PROCESSING</a:t>
            </a:r>
            <a:endParaRPr lang="ru-RU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5513840" y="4603775"/>
            <a:ext cx="1561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MIKO</a:t>
            </a:r>
            <a:r>
              <a:rPr lang="ru-RU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-8М(А)</a:t>
            </a: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7941427" y="4603775"/>
            <a:ext cx="15833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MIKO</a:t>
            </a:r>
            <a:r>
              <a:rPr lang="ru-RU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-7М(А)</a:t>
            </a: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3042561" y="4587226"/>
            <a:ext cx="147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MIKO</a:t>
            </a:r>
            <a:r>
              <a:rPr lang="ru-RU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-9А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24000" y="18882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OUTPUT CAPACITY </a:t>
            </a:r>
            <a:r>
              <a:rPr lang="ru-RU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en-US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W</a:t>
            </a:r>
            <a:endParaRPr lang="ru-RU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" descr="C:\Users\Lysenko\Desktop\Работа\Приборы\ФОТО всех приборов\с экраном\обрезанные картинки\для сайта\mini\miko7m_MI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2" y="2452240"/>
            <a:ext cx="1656184" cy="2206997"/>
          </a:xfrm>
          <a:prstGeom prst="rect">
            <a:avLst/>
          </a:prstGeom>
          <a:noFill/>
        </p:spPr>
      </p:pic>
      <p:pic>
        <p:nvPicPr>
          <p:cNvPr id="49" name="Picture 5" descr="C:\Users\Lysenko\Desktop\Работа\Приборы\ФОТО всех приборов\с экраном\обрезанные картинки\для сайта\mini\miko8m_M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452" y="2451633"/>
            <a:ext cx="1631089" cy="2209776"/>
          </a:xfrm>
          <a:prstGeom prst="rect">
            <a:avLst/>
          </a:prstGeom>
          <a:noFill/>
        </p:spPr>
      </p:pic>
      <p:pic>
        <p:nvPicPr>
          <p:cNvPr id="50" name="Picture 2" descr="C:\Users\Lysenko\Desktop\Работа\Приборы\ФОТО всех приборов\с экраном\обрезанные картинки\для сайта\mini\miko9_MI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36" y="2451635"/>
            <a:ext cx="1582919" cy="224873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24881"/>
              </p:ext>
            </p:extLst>
          </p:nvPr>
        </p:nvGraphicFramePr>
        <p:xfrm>
          <a:off x="2063751" y="5346443"/>
          <a:ext cx="8280400" cy="890873"/>
        </p:xfrm>
        <a:graphic>
          <a:graphicData uri="http://schemas.openxmlformats.org/drawingml/2006/table">
            <a:tbl>
              <a:tblPr/>
              <a:tblGrid>
                <a:gridCol w="82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rgbClr val="452F7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SUBSTITUION</a:t>
                      </a:r>
                      <a:r>
                        <a:rPr lang="en-US" sz="1600" b="1" kern="1200" baseline="0" dirty="0">
                          <a:solidFill>
                            <a:srgbClr val="452F7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THE FOLLOWING BRANDS</a:t>
                      </a:r>
                      <a:r>
                        <a:rPr lang="ru-RU" sz="1600" b="1" kern="1200" dirty="0">
                          <a:solidFill>
                            <a:srgbClr val="452F7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lang="en-US" sz="1600" b="1" kern="1200" dirty="0">
                        <a:solidFill>
                          <a:srgbClr val="452F7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2" descr="C:\Users\Lysenko\Desktop\Работа\логотипы компаний\конкуренты\Vanguar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4" y="5786458"/>
            <a:ext cx="1511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Lysenko\Desktop\Работа\логотипы компаний\конкуренты\megger_piro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8" y="5842034"/>
            <a:ext cx="1152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Users\Lysenko\Desktop\Работа\логотипы компаний\конкуренты\metre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43" y="5842035"/>
            <a:ext cx="12588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Lysenko\Desktop\Работа\логотипы компаний\конкуренты\chauvin-arnoux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8" y="5842035"/>
            <a:ext cx="1004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Lysenko\Desktop\Работа\логотипы компаний\конкуренты\sone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730" y="5715020"/>
            <a:ext cx="11033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8CC90583-3ABF-4F36-AB88-AAC9F643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312" y="4264601"/>
            <a:ext cx="658799" cy="658800"/>
          </a:xfrm>
          <a:prstGeom prst="rect">
            <a:avLst/>
          </a:prstGeom>
          <a:noFill/>
        </p:spPr>
      </p:pic>
      <p:pic>
        <p:nvPicPr>
          <p:cNvPr id="10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F8FBA79A-2740-420A-A28F-B22FE214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28" y="3262745"/>
            <a:ext cx="664871" cy="658800"/>
          </a:xfrm>
          <a:prstGeom prst="rect">
            <a:avLst/>
          </a:prstGeom>
          <a:noFill/>
        </p:spPr>
      </p:pic>
      <p:pic>
        <p:nvPicPr>
          <p:cNvPr id="11" name="Picture 5" descr="C:\Users\lysenko\Desktop\Работа\ФИРМЕННЫЙ СТИЛЬ\ЭЛЕМЕНТЫ\Презентация\серьтификаты\2.png">
            <a:extLst>
              <a:ext uri="{FF2B5EF4-FFF2-40B4-BE49-F238E27FC236}">
                <a16:creationId xmlns:a16="http://schemas.microsoft.com/office/drawing/2014/main" id="{80403C24-0162-4CE6-ADF0-CAF11CB0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507" y="2337088"/>
            <a:ext cx="658800" cy="6588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346" y="5248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NEW DEVELOPMENT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01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623392" y="1988840"/>
            <a:ext cx="9918711" cy="26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0091" lvl="1" indent="-361942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Circuit opening or interturn short circuit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 defTabSz="622284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Solder violation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Poor-quality contact connections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Incorrect installation of the OLTC drive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900091" lvl="1" indent="-361942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OLTC device malfunctions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 descr="C:\Users\Lysenko\Desktop\Работа\Приборы\ФОТО всех приборов\с экраном\обрезанные картинки\для сайта\mini\miko9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972" y="1307965"/>
            <a:ext cx="2824131" cy="40120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79389" y="53414"/>
            <a:ext cx="5905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MAIN FAULTS THAT CAN BE IDENTIFIED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24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02123954"/>
              </p:ext>
            </p:extLst>
          </p:nvPr>
        </p:nvGraphicFramePr>
        <p:xfrm>
          <a:off x="1775524" y="1196754"/>
          <a:ext cx="8640961" cy="50942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959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Resistance range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µ</a:t>
                      </a:r>
                      <a:r>
                        <a:rPr lang="el-GR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Ω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÷ 30 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el-GR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Ω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µ</a:t>
                      </a:r>
                      <a:r>
                        <a:rPr lang="el-GR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Ω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÷ 10 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el-GR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Ω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µ</a:t>
                      </a:r>
                      <a:r>
                        <a:rPr lang="el-GR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Ω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÷ 2 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el-GR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Ω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 test current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Milliohmmeter mode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Microohmmeter mode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Display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Color graphic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Arial" pitchFamily="34" charset="0"/>
                          <a:cs typeface="Arial" pitchFamily="34" charset="0"/>
                        </a:rPr>
                        <a:t>TFT</a:t>
                      </a:r>
                      <a:r>
                        <a:rPr lang="en-US" sz="1500" b="0" baseline="0" dirty="0">
                          <a:latin typeface="Arial" pitchFamily="34" charset="0"/>
                          <a:cs typeface="Arial" pitchFamily="34" charset="0"/>
                        </a:rPr>
                        <a:t> touch-screen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>
                          <a:latin typeface="Arial" pitchFamily="34" charset="0"/>
                          <a:cs typeface="Arial" pitchFamily="34" charset="0"/>
                        </a:rPr>
                        <a:t>800 x 480 pix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Color graphic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Arial" pitchFamily="34" charset="0"/>
                          <a:cs typeface="Arial" pitchFamily="34" charset="0"/>
                        </a:rPr>
                        <a:t>TFT</a:t>
                      </a:r>
                      <a:r>
                        <a:rPr lang="en-US" sz="1500" b="0" baseline="0" dirty="0">
                          <a:latin typeface="Arial" pitchFamily="34" charset="0"/>
                          <a:cs typeface="Arial" pitchFamily="34" charset="0"/>
                        </a:rPr>
                        <a:t> touch-screen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>
                          <a:latin typeface="Arial" pitchFamily="34" charset="0"/>
                          <a:cs typeface="Arial" pitchFamily="34" charset="0"/>
                        </a:rPr>
                        <a:t>800 x 480 pix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latin typeface="Arial" pitchFamily="34" charset="0"/>
                          <a:cs typeface="Arial" pitchFamily="34" charset="0"/>
                        </a:rPr>
                        <a:t>Monochrome graphic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 x 64 pix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supply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mains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and battery power</a:t>
                      </a:r>
                      <a:endParaRPr kumimoji="0" lang="ru-RU" sz="15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mains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and/or battery power</a:t>
                      </a:r>
                      <a:endParaRPr kumimoji="0" lang="ru-RU" sz="15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mains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and/or battery power</a:t>
                      </a:r>
                      <a:endParaRPr kumimoji="0" lang="ru-RU" sz="15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3573018"/>
            <a:ext cx="288032" cy="283067"/>
          </a:xfrm>
          <a:prstGeom prst="rect">
            <a:avLst/>
          </a:prstGeom>
          <a:noFill/>
        </p:spPr>
      </p:pic>
      <p:pic>
        <p:nvPicPr>
          <p:cNvPr id="7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156" y="3573016"/>
            <a:ext cx="293085" cy="288032"/>
          </a:xfrm>
          <a:prstGeom prst="rect">
            <a:avLst/>
          </a:prstGeom>
          <a:noFill/>
        </p:spPr>
      </p:pic>
      <p:pic>
        <p:nvPicPr>
          <p:cNvPr id="1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72" y="3573016"/>
            <a:ext cx="293085" cy="288032"/>
          </a:xfrm>
          <a:prstGeom prst="rect">
            <a:avLst/>
          </a:prstGeom>
          <a:noFill/>
        </p:spPr>
      </p:pic>
      <p:pic>
        <p:nvPicPr>
          <p:cNvPr id="11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875" y="4221090"/>
            <a:ext cx="288032" cy="283067"/>
          </a:xfrm>
          <a:prstGeom prst="rect">
            <a:avLst/>
          </a:prstGeom>
          <a:noFill/>
        </p:spPr>
      </p:pic>
      <p:pic>
        <p:nvPicPr>
          <p:cNvPr id="12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102" y="4221088"/>
            <a:ext cx="293085" cy="288032"/>
          </a:xfrm>
          <a:prstGeom prst="rect">
            <a:avLst/>
          </a:prstGeom>
          <a:noFill/>
        </p:spPr>
      </p:pic>
      <p:pic>
        <p:nvPicPr>
          <p:cNvPr id="13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3318" y="4221088"/>
            <a:ext cx="293085" cy="28803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584" y="22269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19408"/>
              </p:ext>
            </p:extLst>
          </p:nvPr>
        </p:nvGraphicFramePr>
        <p:xfrm>
          <a:off x="1775524" y="1196753"/>
          <a:ext cx="8640961" cy="20561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Choice</a:t>
                      </a:r>
                      <a:r>
                        <a:rPr lang="en-US" sz="15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of the d</a:t>
                      </a:r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iagnostics object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28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</a:t>
                      </a:r>
                    </a:p>
                    <a:p>
                      <a:pPr algn="ctr"/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in-built diagnostics objects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2060850"/>
            <a:ext cx="288032" cy="283067"/>
          </a:xfrm>
          <a:prstGeom prst="rect">
            <a:avLst/>
          </a:prstGeom>
          <a:noFill/>
        </p:spPr>
      </p:pic>
      <p:pic>
        <p:nvPicPr>
          <p:cNvPr id="7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156" y="2060848"/>
            <a:ext cx="293085" cy="288032"/>
          </a:xfrm>
          <a:prstGeom prst="rect">
            <a:avLst/>
          </a:prstGeom>
          <a:noFill/>
        </p:spPr>
      </p:pic>
      <p:pic>
        <p:nvPicPr>
          <p:cNvPr id="1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72" y="2060848"/>
            <a:ext cx="293085" cy="288032"/>
          </a:xfrm>
          <a:prstGeom prst="rect">
            <a:avLst/>
          </a:prstGeom>
          <a:noFill/>
        </p:spPr>
      </p:pic>
      <p:pic>
        <p:nvPicPr>
          <p:cNvPr id="20" name="Рисунок 96" descr="C:\Users\Lysenko\Desktop\мико-9\от дизайнера\Данил\ОБЪЕКТЫ\80\10_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39330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97" descr="C:\Users\Lysenko\Desktop\мико-9\от дизайнера\Данил\ОБЪЕКТЫ\80\9_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4" y="39330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4" y="3933060"/>
            <a:ext cx="432047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391389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472514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04" descr="C:\Users\Lysenko\Desktop\мико-9\от дизайнера\Данил\ОБЪЕКТЫ\80\5_1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8" y="4725148"/>
            <a:ext cx="432047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05" descr="C:\Users\Lysenko\Desktop\мико-9\от дизайнера\Данил\ОБЪЕКТЫ\80\3_1.bmp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4" y="544522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06" descr="C:\Users\Lysenko\Desktop\мико-9\от дизайнера\Данил\ОБЪЕКТЫ\80\2_1.bmp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72514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2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472514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2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44522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567608" y="400506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Resistive object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3832" y="400506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Inductive object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8048" y="38610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Voltage transformer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76320" y="39138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Current transformer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5600" y="478441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Power transformer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3832" y="478441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Generator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3832" y="55172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Motor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8048" y="478441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Compensator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6320" y="47844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Filter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8048" y="551723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Electromagnet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91344" y="22269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23202"/>
              </p:ext>
            </p:extLst>
          </p:nvPr>
        </p:nvGraphicFramePr>
        <p:xfrm>
          <a:off x="1775524" y="1196752"/>
          <a:ext cx="8640961" cy="1356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Auto measurement results processing</a:t>
                      </a:r>
                      <a:endParaRPr lang="ru-RU" sz="15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2132858"/>
            <a:ext cx="288032" cy="28306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47528" y="3489777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Calculation of relative deviations of three phase windings resistance between each other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Conversation of linear resistance into phase resistance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377" y="2132857"/>
            <a:ext cx="267692" cy="267692"/>
          </a:xfrm>
          <a:prstGeom prst="rect">
            <a:avLst/>
          </a:prstGeom>
          <a:noFill/>
        </p:spPr>
      </p:pic>
      <p:pic>
        <p:nvPicPr>
          <p:cNvPr id="1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160" y="2132858"/>
            <a:ext cx="288032" cy="283067"/>
          </a:xfrm>
          <a:prstGeom prst="rect">
            <a:avLst/>
          </a:prstGeom>
          <a:noFill/>
        </p:spPr>
      </p:pic>
      <p:pic>
        <p:nvPicPr>
          <p:cNvPr id="5122" name="Picture 2" descr="C:\Users\Lysenko\Desktop\Работа\НОВЫЙ САЙТ большой\1. ПРИБОРЫ\МИКО-9\от дизайнера\для веб\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2708924"/>
            <a:ext cx="4536504" cy="351035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22269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2023644" y="1196752"/>
            <a:ext cx="8159660" cy="5112568"/>
            <a:chOff x="2409825" y="1476375"/>
            <a:chExt cx="7277104" cy="455958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09825" y="1476375"/>
              <a:ext cx="3609976" cy="363600"/>
            </a:xfrm>
            <a:prstGeom prst="roundRect">
              <a:avLst>
                <a:gd name="adj" fmla="val 13029"/>
              </a:avLst>
            </a:prstGeom>
            <a:solidFill>
              <a:srgbClr val="6B4492"/>
            </a:solidFill>
            <a:ln w="28575">
              <a:solidFill>
                <a:srgbClr val="6B45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" descr="C:\Users\lysenko\Desktop\панель М17\панель в кейсе_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0648" y="2105027"/>
              <a:ext cx="827087" cy="1106488"/>
            </a:xfrm>
            <a:prstGeom prst="rect">
              <a:avLst/>
            </a:prstGeom>
            <a:noFill/>
          </p:spPr>
        </p:pic>
        <p:pic>
          <p:nvPicPr>
            <p:cNvPr id="10" name="Picture 3" descr="C:\Users\lysenko\Desktop\Работа\Приборы\ФОТО всех приборов\с экраном\обрезанные картинки\для сайта\mini\pkvY3_MI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088" y="2388492"/>
              <a:ext cx="1122239" cy="875097"/>
            </a:xfrm>
            <a:prstGeom prst="rect">
              <a:avLst/>
            </a:prstGeom>
            <a:noFill/>
          </p:spPr>
        </p:pic>
        <p:pic>
          <p:nvPicPr>
            <p:cNvPr id="11" name="Picture 4" descr="C:\Users\lysenko\Desktop\Работа\Приборы\ФОТО всех приборов\с экраном\обрезанные картинки\для сайта\mini\pkr2_MIN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288339" y="2035177"/>
              <a:ext cx="893763" cy="118903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853976" y="3219450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PKV/U3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098804" y="3228975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PKV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/М17</a:t>
              </a:r>
            </a:p>
          </p:txBody>
        </p:sp>
        <p:pic>
          <p:nvPicPr>
            <p:cNvPr id="14" name="Picture 8" descr="C:\Users\lysenko\Desktop\Работа\Приборы\ФОТО всех приборов\с экраном\обрезанные картинки\для сайта\mini\pkr2_prav_MIN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77027" y="2137311"/>
              <a:ext cx="933451" cy="110754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673852" y="3248025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PKR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-2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245477" y="3248026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PKR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-2М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9828" y="1504953"/>
              <a:ext cx="36290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o-FO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CIRCUIT BREAKER ANALYZERS</a:t>
              </a:r>
              <a:endPara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438404" y="3905253"/>
              <a:ext cx="7248525" cy="361951"/>
            </a:xfrm>
            <a:prstGeom prst="roundRect">
              <a:avLst>
                <a:gd name="adj" fmla="val 12197"/>
              </a:avLst>
            </a:prstGeom>
            <a:solidFill>
              <a:srgbClr val="E7521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C:\Users\Lysenko\Desktop\Работа\Приборы\ФОТО всех приборов\с экраном\обрезанные картинки\для сайта\mini\miko7m_MIN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266797" y="4589465"/>
              <a:ext cx="898525" cy="1187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 descr="C:\Users\Lysenko\Desktop\Работа\Приборы\ФОТО всех приборов\с экраном\обрезанные картинки\для сайта\mini\miko8m_MIN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467579" y="4625979"/>
              <a:ext cx="865187" cy="115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148388" y="5743575"/>
              <a:ext cx="1193800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MIKO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-7М(А)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7359651" y="5743575"/>
              <a:ext cx="12128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MIKO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-8М(А)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8559803" y="5743575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MIKO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-9А</a:t>
              </a:r>
            </a:p>
          </p:txBody>
        </p:sp>
        <p:pic>
          <p:nvPicPr>
            <p:cNvPr id="27" name="Picture 7" descr="C:\Users\lysenko\Desktop\Работа\Приборы\ФОТО всех приборов\с экраном\обрезанные картинки\для сайта\mini\miko2.3_MIN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05363" y="5000625"/>
              <a:ext cx="1039812" cy="76200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438400" y="3933830"/>
              <a:ext cx="723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CONTACT AND WINDING RESISTANCE METERS</a:t>
              </a:r>
              <a:endPara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9" descr="C:\Users\lysenko\Desktop\Работа\Приборы\ФОТО всех приборов\с экраном\обрезанные картинки\для сайта\mini\miko9_MIN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639179" y="4585003"/>
              <a:ext cx="838201" cy="1212548"/>
            </a:xfrm>
            <a:prstGeom prst="rect">
              <a:avLst/>
            </a:prstGeom>
            <a:noFill/>
          </p:spPr>
        </p:pic>
        <p:pic>
          <p:nvPicPr>
            <p:cNvPr id="30" name="Picture 10" descr="C:\Users\lysenko\Desktop\Работа\Приборы\ФОТО всех приборов\с экраном\обрезанные картинки\для сайта\mini\IMG_4925_1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681291" y="5067303"/>
              <a:ext cx="774067" cy="465137"/>
            </a:xfrm>
            <a:prstGeom prst="rect">
              <a:avLst/>
            </a:prstGeom>
            <a:noFill/>
          </p:spPr>
        </p:pic>
        <p:pic>
          <p:nvPicPr>
            <p:cNvPr id="31" name="Picture 12" descr="C:\Users\lysenko\Desktop\Работа\Приборы\ФОТО всех приборов\с экраном\обрезанные картинки\для сайта\mini\miko21_MIN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849690" y="4591052"/>
              <a:ext cx="817563" cy="1149351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635377" y="5734049"/>
              <a:ext cx="12128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MIKO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-21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883152" y="5734050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MIKO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-2.3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495551" y="5715000"/>
              <a:ext cx="1193800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MIKO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-10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200779" y="1476375"/>
              <a:ext cx="3400425" cy="363600"/>
            </a:xfrm>
            <a:prstGeom prst="roundRect">
              <a:avLst>
                <a:gd name="adj" fmla="val 13889"/>
              </a:avLst>
            </a:prstGeom>
            <a:solidFill>
              <a:srgbClr val="97B51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19830" y="1495430"/>
              <a:ext cx="33908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o-FO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OLTC ANALYZERS</a:t>
              </a:r>
              <a:endPara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581277" y="3228975"/>
              <a:ext cx="1022351" cy="292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PKV</a:t>
              </a:r>
              <a:r>
                <a:rPr lang="ru-RU" sz="1300" dirty="0">
                  <a:latin typeface="Arial" pitchFamily="34" charset="0"/>
                  <a:cs typeface="Arial" pitchFamily="34" charset="0"/>
                </a:rPr>
                <a:t>/М7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7217" y="2035175"/>
              <a:ext cx="1106845" cy="1263936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160342" y="66678"/>
            <a:ext cx="6611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INSTRUMENTS FOR HIGH-VOLTAGE ELECTROTECHNICAL EQUIPMENT</a:t>
            </a:r>
          </a:p>
        </p:txBody>
      </p:sp>
    </p:spTree>
    <p:extLst>
      <p:ext uri="{BB962C8B-B14F-4D97-AF65-F5344CB8AC3E}">
        <p14:creationId xmlns:p14="http://schemas.microsoft.com/office/powerpoint/2010/main" val="2137559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96395" y="3349367"/>
            <a:ext cx="8784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Express diagnostics of the state of the transformer OLTC at all weather conditions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Construction of the oscillogram of contactor operation without opening the OLTC tank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Analysis of the graphics of the measurement object directly on the device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Localization of the OLTC’s problem: for instance, detection of a break in current-limiting resistors, poor selector contact, etc.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70455"/>
              </p:ext>
            </p:extLst>
          </p:nvPr>
        </p:nvGraphicFramePr>
        <p:xfrm>
          <a:off x="1775524" y="1196752"/>
          <a:ext cx="8640961" cy="1356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Non-demountable estimation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OLTC</a:t>
                      </a:r>
                      <a:r>
                        <a:rPr lang="en-US" sz="15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devices</a:t>
                      </a:r>
                      <a:endParaRPr lang="ru-RU" sz="15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2132858"/>
            <a:ext cx="288032" cy="283067"/>
          </a:xfrm>
          <a:prstGeom prst="rect">
            <a:avLst/>
          </a:prstGeom>
          <a:noFill/>
        </p:spPr>
      </p:pic>
      <p:pic>
        <p:nvPicPr>
          <p:cNvPr id="16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377" y="2132857"/>
            <a:ext cx="267692" cy="267692"/>
          </a:xfrm>
          <a:prstGeom prst="rect">
            <a:avLst/>
          </a:prstGeom>
          <a:noFill/>
        </p:spPr>
      </p:pic>
      <p:pic>
        <p:nvPicPr>
          <p:cNvPr id="17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160" y="2132858"/>
            <a:ext cx="288032" cy="2830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22269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02183"/>
              </p:ext>
            </p:extLst>
          </p:nvPr>
        </p:nvGraphicFramePr>
        <p:xfrm>
          <a:off x="1775524" y="1196752"/>
          <a:ext cx="8640961" cy="1356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 3-phase mode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2132858"/>
            <a:ext cx="288032" cy="28306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51584" y="3668451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Simultaneous connection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to 3 phases of the transformer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and resistance measurement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with auto switch between phases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9" y="2132857"/>
            <a:ext cx="267692" cy="267692"/>
          </a:xfrm>
          <a:prstGeom prst="rect">
            <a:avLst/>
          </a:prstGeom>
          <a:noFill/>
        </p:spPr>
      </p:pic>
      <p:pic>
        <p:nvPicPr>
          <p:cNvPr id="19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377" y="2132857"/>
            <a:ext cx="267692" cy="267692"/>
          </a:xfrm>
          <a:prstGeom prst="rect">
            <a:avLst/>
          </a:prstGeom>
          <a:noFill/>
        </p:spPr>
      </p:pic>
      <p:pic>
        <p:nvPicPr>
          <p:cNvPr id="1026" name="Picture 2" descr="C:\Users\Lysenko\Desktop\Работа\НОВЫЙ САЙТ большой\1. ПРИБОРЫ\МИКО-9\от дизайнера\для веб\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7" y="2852938"/>
            <a:ext cx="4403751" cy="340763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22269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21369"/>
              </p:ext>
            </p:extLst>
          </p:nvPr>
        </p:nvGraphicFramePr>
        <p:xfrm>
          <a:off x="1775524" y="1196752"/>
          <a:ext cx="8640961" cy="1356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windings mode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2132858"/>
            <a:ext cx="288032" cy="28306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47528" y="3212979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2 windings mode is designed to reduce the stabilization time on low-resistance windings.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The goal is to reduce the inductance of the magnetization by saturating the magnetic circuit with a high-voltage winding, as the saturation current is much lower on the high-voltage side than on the low-voltage side.</a:t>
            </a:r>
          </a:p>
        </p:txBody>
      </p:sp>
      <p:pic>
        <p:nvPicPr>
          <p:cNvPr id="3074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9" y="2132857"/>
            <a:ext cx="267692" cy="267692"/>
          </a:xfrm>
          <a:prstGeom prst="rect">
            <a:avLst/>
          </a:prstGeom>
          <a:noFill/>
        </p:spPr>
      </p:pic>
      <p:pic>
        <p:nvPicPr>
          <p:cNvPr id="19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377" y="2132857"/>
            <a:ext cx="267692" cy="267692"/>
          </a:xfrm>
          <a:prstGeom prst="rect">
            <a:avLst/>
          </a:prstGeom>
          <a:noFill/>
        </p:spPr>
      </p:pic>
      <p:pic>
        <p:nvPicPr>
          <p:cNvPr id="2" name="Picture 2" descr="C:\Users\Lysenko\Desktop\Работа\НОВЫЙ САЙТ большой\1. ПРИБОРЫ\МИКО-9\от дизайнера\для веб\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55" y="2636912"/>
            <a:ext cx="4680791" cy="3600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22269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78260" y="3277789"/>
            <a:ext cx="4967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Before carrying out the open circuit test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of the transformer it is necessary to demagnetize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its magnetic core from the remanent magnetization.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Remanent magnetization relieving is performed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by passing a direct current of opposite polarities along one of the windings of each rod of the transformer's magnetic core.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108" descr="C:\Users\Lysenko\Desktop\РЭ на мико-7м,8м, 9\Новая папка\экран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056" y="3356994"/>
            <a:ext cx="3744416" cy="2396427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72851"/>
              </p:ext>
            </p:extLst>
          </p:nvPr>
        </p:nvGraphicFramePr>
        <p:xfrm>
          <a:off x="1775524" y="1196752"/>
          <a:ext cx="8640961" cy="1356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Demagnetization mode</a:t>
                      </a:r>
                      <a:endParaRPr lang="ru-RU" sz="15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2132858"/>
            <a:ext cx="288032" cy="283067"/>
          </a:xfrm>
          <a:prstGeom prst="rect">
            <a:avLst/>
          </a:prstGeom>
          <a:noFill/>
        </p:spPr>
      </p:pic>
      <p:pic>
        <p:nvPicPr>
          <p:cNvPr id="17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132857"/>
            <a:ext cx="267692" cy="267692"/>
          </a:xfrm>
          <a:prstGeom prst="rect">
            <a:avLst/>
          </a:prstGeom>
          <a:noFill/>
        </p:spPr>
      </p:pic>
      <p:pic>
        <p:nvPicPr>
          <p:cNvPr id="20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161" y="2132857"/>
            <a:ext cx="267692" cy="2676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107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DEMAGNETIZATION MODE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21920"/>
              </p:ext>
            </p:extLst>
          </p:nvPr>
        </p:nvGraphicFramePr>
        <p:xfrm>
          <a:off x="1775524" y="1196752"/>
          <a:ext cx="8640961" cy="1356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959">
                <a:tc>
                  <a:txBody>
                    <a:bodyPr/>
                    <a:lstStyle/>
                    <a:p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-9А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-8М(А)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MIKO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-7М(А)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Heat run test</a:t>
                      </a:r>
                      <a:endParaRPr lang="ru-RU" sz="15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Lysenko\Desktop\Работа\НОВЫЙ САЙТ большой\знаки для таблиц\gal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2132858"/>
            <a:ext cx="288032" cy="283067"/>
          </a:xfrm>
          <a:prstGeom prst="rect">
            <a:avLst/>
          </a:prstGeom>
          <a:noFill/>
        </p:spPr>
      </p:pic>
      <p:pic>
        <p:nvPicPr>
          <p:cNvPr id="19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132857"/>
            <a:ext cx="267692" cy="267692"/>
          </a:xfrm>
          <a:prstGeom prst="rect">
            <a:avLst/>
          </a:prstGeom>
          <a:noFill/>
        </p:spPr>
      </p:pic>
      <p:pic>
        <p:nvPicPr>
          <p:cNvPr id="2" name="Picture 2" descr="C:\Users\lysenko\Desktop\РЭ на мико-7м,8м, 9\Картинки для РЭ МИКО-9,8М и 7М\экран2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024" y="3356995"/>
            <a:ext cx="3816424" cy="2437767"/>
          </a:xfrm>
          <a:prstGeom prst="rect">
            <a:avLst/>
          </a:prstGeom>
          <a:noFill/>
        </p:spPr>
      </p:pic>
      <p:pic>
        <p:nvPicPr>
          <p:cNvPr id="18" name="Picture 2" descr="C:\Users\Lysenko\Desktop\Работа\НОВЫЙ САЙТ большой\знаки для таблиц\miny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153" y="2132857"/>
            <a:ext cx="267692" cy="2676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91544" y="391797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A periodic measurement of the transformer winding resistance is made in this mode.</a:t>
            </a: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A cooling curve is constructed from the data obtained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1091" y="3382517"/>
            <a:ext cx="1152128" cy="29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Heat run test</a:t>
            </a:r>
            <a:endParaRPr lang="ru-RU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598" y="3674905"/>
            <a:ext cx="1676524" cy="29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Waiting for the start</a:t>
            </a:r>
            <a:endParaRPr lang="ru-RU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6482733" y="3718145"/>
            <a:ext cx="660227" cy="254044"/>
          </a:xfrm>
          <a:prstGeom prst="rect">
            <a:avLst/>
          </a:prstGeom>
          <a:solidFill>
            <a:srgbClr val="001084"/>
          </a:solidFill>
        </p:spPr>
        <p:txBody>
          <a:bodyPr wrap="square" rtlCol="0">
            <a:spAutoFit/>
          </a:bodyPr>
          <a:lstStyle/>
          <a:p>
            <a:r>
              <a:rPr lang="en-US" sz="1051" dirty="0">
                <a:solidFill>
                  <a:schemeClr val="bg1"/>
                </a:solidFill>
              </a:rPr>
              <a:t>Winding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4452" y="4293099"/>
            <a:ext cx="500981" cy="246221"/>
          </a:xfrm>
          <a:prstGeom prst="rect">
            <a:avLst/>
          </a:prstGeom>
          <a:solidFill>
            <a:srgbClr val="001084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Phase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2" y="53415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MILLIOHMMETERS</a:t>
            </a: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HEAT RUN TEST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Изображение выглядит как человек, мужчина, стоит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73786EC-3ED8-4B96-904C-CC28A7965A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538" y="140280"/>
            <a:ext cx="9150927" cy="68978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417FF2-9A19-40C3-A4BA-D718BA2B644E}"/>
              </a:ext>
            </a:extLst>
          </p:cNvPr>
          <p:cNvSpPr txBox="1"/>
          <p:nvPr/>
        </p:nvSpPr>
        <p:spPr>
          <a:xfrm>
            <a:off x="179512" y="53415"/>
            <a:ext cx="59046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SKB EP INSTRUMENTS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EXAMPLE OF USE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94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0" y="22048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OLTC ANALYZERS</a:t>
            </a:r>
            <a:endParaRPr lang="ru-RU" sz="36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5004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F4D1D"/>
                </a:solidFill>
                <a:latin typeface="Arial" pitchFamily="34" charset="0"/>
                <a:cs typeface="Arial" pitchFamily="34" charset="0"/>
              </a:rPr>
              <a:t>PKR-GROUP INSTRUMENTS</a:t>
            </a:r>
            <a:endParaRPr lang="ru-RU" sz="2400" b="1" dirty="0">
              <a:solidFill>
                <a:srgbClr val="CF4D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9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 descr="C:\Users\Lysenko\Desktop\Работа\Приборы\ФОТО всех приборов\с экраном\обрезанные картинки\для сайта\max\pkr2_MA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1412875"/>
            <a:ext cx="3384551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6469339" y="1773242"/>
            <a:ext cx="41049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3 channels for simultaneous control of three phases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1 transducer channel to mark the shaft speed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1 mode for manual control of OLTCs on the indicators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1500" dirty="0">
                <a:latin typeface="Arial" pitchFamily="34" charset="0"/>
                <a:cs typeface="Arial" pitchFamily="34" charset="0"/>
              </a:rPr>
            </a:b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2 auto modes to record radial diagrams for the OLTCs of resistor or reactor types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Switchover oscillography of the resistor type OLTC contactor by demountable and/or non-demountable method (DRM test).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9EAB1F1-5C4A-9946-97EC-15F78FB7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85297"/>
              </p:ext>
            </p:extLst>
          </p:nvPr>
        </p:nvGraphicFramePr>
        <p:xfrm>
          <a:off x="5947858" y="5877272"/>
          <a:ext cx="4605663" cy="335248"/>
        </p:xfrm>
        <a:graphic>
          <a:graphicData uri="http://schemas.openxmlformats.org/drawingml/2006/table">
            <a:tbl>
              <a:tblPr/>
              <a:tblGrid>
                <a:gridCol w="460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rgbClr val="452F7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ANALOGUE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3" descr="C:\Users\lysenko\Desktop\Работа\ФИРМЕННЫЙ СТИЛЬ\ЭЛЕМЕНТЫ\Презентация\серьтификаты\1.png">
            <a:extLst>
              <a:ext uri="{FF2B5EF4-FFF2-40B4-BE49-F238E27FC236}">
                <a16:creationId xmlns:a16="http://schemas.microsoft.com/office/drawing/2014/main" id="{F2172324-B927-420B-9216-C3271A85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686" y="1052079"/>
            <a:ext cx="658799" cy="658800"/>
          </a:xfrm>
          <a:prstGeom prst="rect">
            <a:avLst/>
          </a:prstGeom>
          <a:noFill/>
        </p:spPr>
      </p:pic>
      <p:pic>
        <p:nvPicPr>
          <p:cNvPr id="3" name="Picture 4" descr="C:\Users\lysenko\Desktop\Работа\ФИРМЕННЫЙ СТИЛЬ\ЭЛЕМЕНТЫ\Презентация\серьтификаты\5.png">
            <a:extLst>
              <a:ext uri="{FF2B5EF4-FFF2-40B4-BE49-F238E27FC236}">
                <a16:creationId xmlns:a16="http://schemas.microsoft.com/office/drawing/2014/main" id="{C5DB68CB-7AD1-4E24-BE5B-7951AB23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20" y="1063336"/>
            <a:ext cx="664871" cy="658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39939" name="TextBox 9"/>
          <p:cNvSpPr txBox="1">
            <a:spLocks noChangeArrowheads="1"/>
          </p:cNvSpPr>
          <p:nvPr/>
        </p:nvSpPr>
        <p:spPr bwMode="auto">
          <a:xfrm>
            <a:off x="179392" y="53415"/>
            <a:ext cx="6408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PKR-2 / PKR-2M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TRANSFORMER OLTC ANALYZER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7" y="257179"/>
            <a:ext cx="91535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E67665-BC27-4A37-B902-AC07360A24EC}"/>
              </a:ext>
            </a:extLst>
          </p:cNvPr>
          <p:cNvSpPr txBox="1"/>
          <p:nvPr/>
        </p:nvSpPr>
        <p:spPr>
          <a:xfrm>
            <a:off x="179512" y="53415"/>
            <a:ext cx="59046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SKB EP INSTRUMENTS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EXAMPLE OF USE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62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063474" y="1700808"/>
            <a:ext cx="10080000" cy="3871210"/>
            <a:chOff x="1703512" y="1628800"/>
            <a:chExt cx="8812363" cy="3384376"/>
          </a:xfrm>
        </p:grpSpPr>
        <p:pic>
          <p:nvPicPr>
            <p:cNvPr id="11" name="Рисунок 10" descr="C:\Users\technspez\Pictures\ПКР\испытания на ТЭЦ9 ИрГТУ\SDC10197.JPG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03512" y="1628800"/>
              <a:ext cx="4392488" cy="3384376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2" name="Рисунок 11" descr="C:\Users\technspez\Documents\My eBooks\ВЫСТАВКА-ЭЛ.СЕТИ РОССИИ 2015 1-4 декабря\20151204_120325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8" y="1628800"/>
              <a:ext cx="4203847" cy="3384376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464" y="53415"/>
            <a:ext cx="6408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PKR-2 / PKR-2M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CIRCULAR DIAGRAMS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063474" y="1772816"/>
            <a:ext cx="10080000" cy="4045871"/>
            <a:chOff x="1924055" y="2228855"/>
            <a:chExt cx="8305800" cy="3333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924055" y="2228855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029080" y="2228855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34106" y="2238379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229606" y="2228855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038604" y="4533905"/>
              <a:ext cx="1990725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3" descr="C:\Users\Lysenko\Desktop\Работа\логотипы компаний\конкуренты\megger_piros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517" y="2589614"/>
              <a:ext cx="1539212" cy="454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 descr="C:\Users\Lysenko\Desktop\Работа\логотипы компаний\конкуренты\LOGO_IS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957" y="3599313"/>
              <a:ext cx="1224136" cy="60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" descr="C:\Users\Lysenko\Desktop\Работа\логотипы компаний\конкуренты\omicro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680" y="2464647"/>
              <a:ext cx="1753671" cy="52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C:\Users\Lysenko\Desktop\Работа\логотипы компаний\конкуренты\metrel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801" y="2546177"/>
              <a:ext cx="18434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" descr="C:\Users\Lysenko\Desktop\Работа\логотипы компаний\конкуренты\sonel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212" y="2403351"/>
              <a:ext cx="1480639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342" y="3669011"/>
              <a:ext cx="1890861" cy="43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8631907" y="3561210"/>
              <a:ext cx="1224136" cy="622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Скругленный прямоугольник 42"/>
            <p:cNvSpPr/>
            <p:nvPr/>
          </p:nvSpPr>
          <p:spPr>
            <a:xfrm>
              <a:off x="1924055" y="3400430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029080" y="3400430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134106" y="3409955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8229606" y="3400430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924055" y="4532822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494" y="4822459"/>
              <a:ext cx="1797059" cy="449265"/>
            </a:xfrm>
            <a:prstGeom prst="rect">
              <a:avLst/>
            </a:prstGeom>
          </p:spPr>
        </p:pic>
        <p:sp>
          <p:nvSpPr>
            <p:cNvPr id="29" name="Скругленный прямоугольник 28"/>
            <p:cNvSpPr/>
            <p:nvPr/>
          </p:nvSpPr>
          <p:spPr>
            <a:xfrm>
              <a:off x="8229604" y="4532739"/>
              <a:ext cx="2000249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143629" y="4532739"/>
              <a:ext cx="1990725" cy="1028699"/>
            </a:xfrm>
            <a:prstGeom prst="roundRect">
              <a:avLst>
                <a:gd name="adj" fmla="val 602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C:\Users\Lysenko\Desktop\Работа\логотипы компаний\конкуренты\Vanguard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623" y="4822456"/>
              <a:ext cx="1842363" cy="45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031" y="4887883"/>
              <a:ext cx="1793656" cy="36960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258" y="4887884"/>
              <a:ext cx="1673532" cy="383839"/>
            </a:xfrm>
            <a:prstGeom prst="rect">
              <a:avLst/>
            </a:prstGeom>
          </p:spPr>
        </p:pic>
        <p:pic>
          <p:nvPicPr>
            <p:cNvPr id="47" name="Picture 4" descr="C:\Users\Lysenko\Desktop\Работа\логотипы компаний\конкуренты\chauvin-arnoux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796" y="3669011"/>
              <a:ext cx="1638629" cy="52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Прямоугольник 3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0340" y="66679"/>
            <a:ext cx="63166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SUBSTITUTION</a:t>
            </a:r>
          </a:p>
          <a:p>
            <a:r>
              <a:rPr lang="en-US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OF THE FOLLOWING BRANDS</a:t>
            </a:r>
          </a:p>
        </p:txBody>
      </p:sp>
    </p:spTree>
    <p:extLst>
      <p:ext uri="{BB962C8B-B14F-4D97-AF65-F5344CB8AC3E}">
        <p14:creationId xmlns:p14="http://schemas.microsoft.com/office/powerpoint/2010/main" val="3944989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284788" y="1268760"/>
            <a:ext cx="9637372" cy="5112000"/>
            <a:chOff x="1847532" y="1412776"/>
            <a:chExt cx="8280916" cy="4392488"/>
          </a:xfrm>
        </p:grpSpPr>
        <p:pic>
          <p:nvPicPr>
            <p:cNvPr id="12" name="Рисунок 11" descr="C:\Users\technspez\Documents\My eBooks\ВЫСТАВКА-ЭЛ.СЕТИ РОССИИ 2015 1-4 декабря\20151204_122157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1412776"/>
              <a:ext cx="3816424" cy="4392488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5" name="Picture 2" descr="C:\Users\technspez\Pictures\ПКР\испытания на ТЭЦ9 ИрГТУ\РНТ\SDC1001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532" y="1412777"/>
              <a:ext cx="4320479" cy="4360276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7" name="Прямоугольник 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82F135BA-B6B2-4FCA-9339-DEA3B4B8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0" y="55277"/>
            <a:ext cx="7846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DEMOUNTABLE DIAGNOSTICS 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W/O DRAINING / WITH PARTIAL OIL DRAINING 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" descr="DSC00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078" y="1196752"/>
            <a:ext cx="7128792" cy="532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85151FED-B3A3-47DD-8204-37D4BA0A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0" y="55277"/>
            <a:ext cx="7846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DEMOUNTABLE DIAGNOSTICS 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W/O DRAINING / WITH PARTIAL OIL DRAINING </a:t>
            </a:r>
          </a:p>
        </p:txBody>
      </p:sp>
    </p:spTree>
    <p:extLst>
      <p:ext uri="{BB962C8B-B14F-4D97-AF65-F5344CB8AC3E}">
        <p14:creationId xmlns:p14="http://schemas.microsoft.com/office/powerpoint/2010/main" val="1788943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spect="1"/>
          </p:cNvSpPr>
          <p:nvPr/>
        </p:nvSpPr>
        <p:spPr>
          <a:xfrm>
            <a:off x="1991544" y="1772816"/>
            <a:ext cx="8605164" cy="34778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"/>
                <a:cs typeface="Arial"/>
              </a:rPr>
              <a:t>DRM (</a:t>
            </a:r>
            <a:r>
              <a:rPr lang="ru-RU" sz="2000" dirty="0" err="1">
                <a:latin typeface="Arial"/>
                <a:cs typeface="Arial"/>
              </a:rPr>
              <a:t>Dynamic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Resistance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Measurement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or</a:t>
            </a:r>
            <a:r>
              <a:rPr lang="ru-RU" sz="2000" dirty="0">
                <a:latin typeface="Arial"/>
                <a:cs typeface="Arial"/>
              </a:rPr>
              <a:t> DRM </a:t>
            </a:r>
            <a:r>
              <a:rPr lang="ru-RU" sz="2000" dirty="0" err="1">
                <a:latin typeface="Arial"/>
                <a:cs typeface="Arial"/>
              </a:rPr>
              <a:t>test</a:t>
            </a:r>
            <a:r>
              <a:rPr lang="ru-RU" sz="2000" dirty="0">
                <a:latin typeface="Arial"/>
                <a:cs typeface="Arial"/>
              </a:rPr>
              <a:t>)</a:t>
            </a:r>
            <a:endParaRPr lang="ru-RU" sz="2000" dirty="0"/>
          </a:p>
          <a:p>
            <a:pPr algn="ctr">
              <a:defRPr/>
            </a:pPr>
            <a:r>
              <a:rPr lang="ru-RU" sz="2000" dirty="0" err="1">
                <a:latin typeface="Arial"/>
                <a:cs typeface="Arial"/>
              </a:rPr>
              <a:t>is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the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measurement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of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dynamic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resistances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in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the</a:t>
            </a:r>
            <a:r>
              <a:rPr lang="ru-RU" sz="2000" dirty="0">
                <a:latin typeface="Arial"/>
                <a:cs typeface="Arial"/>
              </a:rPr>
              <a:t> OLTC</a:t>
            </a:r>
            <a:r>
              <a:rPr lang="en-US" sz="2000" dirty="0">
                <a:latin typeface="Arial"/>
                <a:cs typeface="Arial"/>
              </a:rPr>
              <a:t>’s contactor</a:t>
            </a:r>
            <a:r>
              <a:rPr lang="ru-RU" sz="2000" dirty="0">
                <a:latin typeface="Arial"/>
                <a:cs typeface="Arial"/>
              </a:rPr>
              <a:t>.</a:t>
            </a:r>
            <a:endParaRPr lang="ru-RU" sz="2000" dirty="0">
              <a:latin typeface="Calibri"/>
              <a:cs typeface="Calibri"/>
            </a:endParaRPr>
          </a:p>
          <a:p>
            <a:pPr algn="ctr">
              <a:defRPr/>
            </a:pPr>
            <a:endParaRPr lang="ru-RU" sz="2000" dirty="0">
              <a:latin typeface="Arial"/>
              <a:cs typeface="Arial"/>
            </a:endParaRPr>
          </a:p>
          <a:p>
            <a:pPr algn="ctr">
              <a:defRPr/>
            </a:pPr>
            <a:endParaRPr lang="ru-RU" sz="20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dirty="0">
                <a:latin typeface="Arial"/>
                <a:cs typeface="Arial"/>
              </a:rPr>
              <a:t>DRM test is the only method that allows to carry out an effective estimation of the OLTC's technical state in a non-demountable way (</a:t>
            </a:r>
            <a:r>
              <a:rPr lang="ru-RU" sz="2000" dirty="0" err="1">
                <a:latin typeface="Arial"/>
                <a:cs typeface="Arial"/>
              </a:rPr>
              <a:t>without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opening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the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contactor</a:t>
            </a:r>
            <a:r>
              <a:rPr lang="ru-RU" sz="2000" dirty="0">
                <a:latin typeface="Arial"/>
                <a:cs typeface="Arial"/>
              </a:rPr>
              <a:t> </a:t>
            </a:r>
            <a:r>
              <a:rPr lang="ru-RU" sz="2000" dirty="0" err="1">
                <a:latin typeface="Arial"/>
                <a:cs typeface="Arial"/>
              </a:rPr>
              <a:t>tank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cover</a:t>
            </a:r>
            <a:r>
              <a:rPr lang="ru-RU" sz="2000" dirty="0">
                <a:latin typeface="Arial"/>
                <a:cs typeface="Arial"/>
              </a:rPr>
              <a:t>).</a:t>
            </a:r>
          </a:p>
          <a:p>
            <a:pPr algn="ctr">
              <a:defRPr/>
            </a:pPr>
            <a:endParaRPr lang="ru-RU" sz="2000" dirty="0">
              <a:latin typeface="Arial"/>
              <a:cs typeface="Arial"/>
            </a:endParaRPr>
          </a:p>
          <a:p>
            <a:pPr algn="ctr">
              <a:defRPr/>
            </a:pPr>
            <a:endParaRPr lang="ru-RU" sz="20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dirty="0">
                <a:latin typeface="Arial"/>
                <a:cs typeface="Arial"/>
              </a:rPr>
              <a:t> DRM </a:t>
            </a:r>
            <a:r>
              <a:rPr lang="ru-RU" sz="2000" dirty="0" err="1">
                <a:latin typeface="Arial"/>
                <a:cs typeface="Arial"/>
              </a:rPr>
              <a:t>is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sequentially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performed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for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all</a:t>
            </a:r>
            <a:r>
              <a:rPr lang="ru-RU" sz="2000" dirty="0">
                <a:latin typeface="Arial"/>
                <a:cs typeface="Arial"/>
              </a:rPr>
              <a:t> OLTC </a:t>
            </a:r>
            <a:r>
              <a:rPr lang="ru-RU" sz="2000" dirty="0" err="1">
                <a:latin typeface="Arial"/>
                <a:cs typeface="Arial"/>
              </a:rPr>
              <a:t>positions</a:t>
            </a:r>
            <a:r>
              <a:rPr lang="ru-RU" sz="2000" dirty="0">
                <a:latin typeface="Arial"/>
                <a:cs typeface="Arial"/>
              </a:rPr>
              <a:t> </a:t>
            </a:r>
          </a:p>
          <a:p>
            <a:pPr algn="ctr">
              <a:defRPr/>
            </a:pPr>
            <a:r>
              <a:rPr lang="ru-RU" sz="2000" dirty="0" err="1">
                <a:latin typeface="Arial"/>
                <a:cs typeface="Arial"/>
              </a:rPr>
              <a:t>in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the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forward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and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reverse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directions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of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the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selector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operation</a:t>
            </a:r>
            <a:r>
              <a:rPr lang="ru-RU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79392" y="55278"/>
            <a:ext cx="6408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r>
              <a:rPr lang="ru-RU" sz="2200" b="1">
                <a:solidFill>
                  <a:srgbClr val="452F76"/>
                </a:solidFill>
                <a:latin typeface="Arial"/>
                <a:cs typeface="Arial"/>
              </a:rPr>
              <a:t>DRM TEST</a:t>
            </a:r>
            <a:endParaRPr lang="ru-RU" sz="2200">
              <a:cs typeface="Calibri"/>
            </a:endParaRPr>
          </a:p>
          <a:p>
            <a:r>
              <a:rPr lang="ru-RU" sz="2200" b="1">
                <a:solidFill>
                  <a:srgbClr val="452F76"/>
                </a:solidFill>
                <a:latin typeface="Arial"/>
                <a:cs typeface="Arial"/>
              </a:rPr>
              <a:t>NON-DEMOUNTABLE CONTROL OF OLTC</a:t>
            </a:r>
            <a:endParaRPr lang="ru-RU" sz="2200"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611563" y="4336448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ATDCN 250000/220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transformer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9941" name="Picture 3" descr="C:\Users\Lysenko\Desktop\Работа\Приборы\ФОТО всех приборов\с экраном\обрезанные картинки\для сайта\mini\pkr2_MI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4" y="4638102"/>
            <a:ext cx="1441451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0"/>
          <p:cNvSpPr txBox="1">
            <a:spLocks noChangeArrowheads="1"/>
          </p:cNvSpPr>
          <p:nvPr/>
        </p:nvSpPr>
        <p:spPr bwMode="auto">
          <a:xfrm>
            <a:off x="1906743" y="5152583"/>
            <a:ext cx="2808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r>
              <a:rPr lang="ru-RU" sz="1500" dirty="0" err="1">
                <a:latin typeface="Arial"/>
                <a:cs typeface="Arial"/>
              </a:rPr>
              <a:t>Non-demountable</a:t>
            </a:r>
            <a:r>
              <a:rPr lang="ru-RU" sz="1500" dirty="0">
                <a:latin typeface="Arial"/>
                <a:cs typeface="Arial"/>
              </a:rPr>
              <a:t> </a:t>
            </a:r>
            <a:r>
              <a:rPr lang="ru-RU" sz="1500" dirty="0" err="1">
                <a:latin typeface="Arial"/>
                <a:cs typeface="Arial"/>
              </a:rPr>
              <a:t>diagnostics</a:t>
            </a:r>
            <a:r>
              <a:rPr lang="ru-RU" sz="1500" dirty="0">
                <a:latin typeface="Arial"/>
                <a:cs typeface="Arial"/>
              </a:rPr>
              <a:t> </a:t>
            </a:r>
            <a:r>
              <a:rPr lang="ru-RU" sz="1500" dirty="0" err="1">
                <a:latin typeface="Arial"/>
                <a:cs typeface="Arial"/>
              </a:rPr>
              <a:t>of</a:t>
            </a:r>
            <a:r>
              <a:rPr lang="ru-RU" sz="1500" dirty="0">
                <a:latin typeface="Arial"/>
                <a:cs typeface="Arial"/>
              </a:rPr>
              <a:t> </a:t>
            </a:r>
            <a:r>
              <a:rPr lang="ru-RU" sz="1500" dirty="0" err="1">
                <a:latin typeface="Arial"/>
                <a:cs typeface="Arial"/>
              </a:rPr>
              <a:t>the</a:t>
            </a:r>
            <a:r>
              <a:rPr lang="ru-RU" sz="1500" dirty="0">
                <a:latin typeface="Arial"/>
                <a:cs typeface="Arial"/>
              </a:rPr>
              <a:t> OLTC (</a:t>
            </a:r>
            <a:r>
              <a:rPr lang="en-US" sz="1500" dirty="0">
                <a:latin typeface="Arial"/>
                <a:cs typeface="Arial"/>
              </a:rPr>
              <a:t>DRM test</a:t>
            </a:r>
            <a:r>
              <a:rPr lang="ru-RU" sz="1500" dirty="0">
                <a:latin typeface="Arial"/>
                <a:cs typeface="Arial"/>
              </a:rPr>
              <a:t>)</a:t>
            </a:r>
            <a:endParaRPr lang="en-US" sz="1500" dirty="0">
              <a:latin typeface="Arial"/>
              <a:cs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F820C9-7591-49B8-94ED-6B52BACA45FE}"/>
              </a:ext>
            </a:extLst>
          </p:cNvPr>
          <p:cNvGrpSpPr/>
          <p:nvPr/>
        </p:nvGrpSpPr>
        <p:grpSpPr>
          <a:xfrm>
            <a:off x="1919290" y="1196979"/>
            <a:ext cx="4032251" cy="3095625"/>
            <a:chOff x="395289" y="1196978"/>
            <a:chExt cx="4032251" cy="3095625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95289" y="1196978"/>
              <a:ext cx="4032251" cy="3095625"/>
            </a:xfrm>
            <a:prstGeom prst="wedgeRectCallout">
              <a:avLst>
                <a:gd name="adj1" fmla="val -25091"/>
                <a:gd name="adj2" fmla="val 75414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39" y="1579594"/>
              <a:ext cx="3960000" cy="216068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03133CD-1D3F-42EC-9D3C-52129ADC2B29}"/>
              </a:ext>
            </a:extLst>
          </p:cNvPr>
          <p:cNvGrpSpPr/>
          <p:nvPr/>
        </p:nvGrpSpPr>
        <p:grpSpPr>
          <a:xfrm>
            <a:off x="6229003" y="1240824"/>
            <a:ext cx="4032253" cy="3095625"/>
            <a:chOff x="395289" y="1196978"/>
            <a:chExt cx="4032253" cy="3095625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81610BB4-3894-443C-8102-C17FC77B9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7" y="1196979"/>
              <a:ext cx="3959225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ая выноска 11">
              <a:extLst>
                <a:ext uri="{FF2B5EF4-FFF2-40B4-BE49-F238E27FC236}">
                  <a16:creationId xmlns:a16="http://schemas.microsoft.com/office/drawing/2014/main" id="{166AA98A-72DF-4AFF-9B70-350E7999D6C4}"/>
                </a:ext>
              </a:extLst>
            </p:cNvPr>
            <p:cNvSpPr/>
            <p:nvPr/>
          </p:nvSpPr>
          <p:spPr>
            <a:xfrm>
              <a:off x="395289" y="1196978"/>
              <a:ext cx="4032251" cy="3095625"/>
            </a:xfrm>
            <a:prstGeom prst="wedgeRectCallout">
              <a:avLst>
                <a:gd name="adj1" fmla="val 21964"/>
                <a:gd name="adj2" fmla="val 75045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AD1BCFF2-D472-4858-A704-3D2C7685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9" y="5209336"/>
            <a:ext cx="26606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ru-RU" sz="1500" dirty="0" err="1">
                <a:latin typeface="Arial"/>
                <a:cs typeface="Arial"/>
              </a:rPr>
              <a:t>Demountable</a:t>
            </a:r>
            <a:r>
              <a:rPr lang="ru-RU" sz="1500" dirty="0">
                <a:latin typeface="Arial"/>
                <a:cs typeface="Arial"/>
              </a:rPr>
              <a:t> </a:t>
            </a:r>
            <a:r>
              <a:rPr lang="ru-RU" sz="1500" dirty="0" err="1">
                <a:latin typeface="Arial"/>
                <a:cs typeface="Arial"/>
              </a:rPr>
              <a:t>diagnostics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r>
              <a:rPr lang="ru-RU" sz="1500" dirty="0" err="1">
                <a:latin typeface="Arial"/>
                <a:cs typeface="Arial"/>
              </a:rPr>
              <a:t>of</a:t>
            </a:r>
            <a:r>
              <a:rPr lang="ru-RU" sz="1500" dirty="0">
                <a:latin typeface="Arial"/>
                <a:cs typeface="Arial"/>
              </a:rPr>
              <a:t> the OLTC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38">
            <a:extLst>
              <a:ext uri="{FF2B5EF4-FFF2-40B4-BE49-F238E27FC236}">
                <a16:creationId xmlns:a16="http://schemas.microsoft.com/office/drawing/2014/main" id="{D8DEA531-1E01-4CCB-9558-DAB4FF50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2" y="55277"/>
            <a:ext cx="6408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PKR-2М</a:t>
            </a:r>
          </a:p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RECORDED OSCILLOGRAMS</a:t>
            </a:r>
            <a:endParaRPr lang="ru-RU" sz="2200" dirty="0"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936" y="1768285"/>
            <a:ext cx="8560135" cy="4636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4" y="1070512"/>
            <a:ext cx="9143999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DRM</a:t>
            </a:r>
            <a:r>
              <a:rPr lang="ru-RU">
                <a:solidFill>
                  <a:srgbClr val="000000"/>
                </a:solidFill>
                <a:latin typeface="Arial"/>
                <a:cs typeface="Arial"/>
              </a:rPr>
              <a:t> test 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MR</a:t>
            </a: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VACUTAP®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186572" y="219802"/>
            <a:ext cx="64087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/>
                <a:cs typeface="Arial"/>
              </a:rPr>
              <a:t>DRM </a:t>
            </a:r>
            <a:r>
              <a:rPr lang="ru-RU" sz="2200" b="1">
                <a:solidFill>
                  <a:srgbClr val="452F76"/>
                </a:solidFill>
                <a:latin typeface="Arial"/>
                <a:cs typeface="Arial"/>
              </a:rPr>
              <a:t>test made by PKR-2М analyzer</a:t>
            </a:r>
            <a:endParaRPr lang="ru-RU" sz="2200" b="1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37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TORE\SEiR\Фото\Кап. ремонт\Трансформаторы\Ермаковская 2Т 20.03.07\P320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1340768"/>
            <a:ext cx="67691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Rectangle 5"/>
          <p:cNvSpPr txBox="1">
            <a:spLocks noChangeArrowheads="1"/>
          </p:cNvSpPr>
          <p:nvPr/>
        </p:nvSpPr>
        <p:spPr bwMode="auto">
          <a:xfrm>
            <a:off x="1563495" y="4520819"/>
            <a:ext cx="1977447" cy="57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kumimoji="1" lang="ru-RU" altLang="ru-RU">
                <a:latin typeface="Arial"/>
                <a:cs typeface="Arial"/>
              </a:rPr>
              <a:t>Selector contacts </a:t>
            </a:r>
            <a:r>
              <a:rPr kumimoji="1" lang="ru-RU" altLang="ru-RU" dirty="0">
                <a:latin typeface="Arial"/>
                <a:cs typeface="Arial"/>
              </a:rPr>
              <a:t>burn</a:t>
            </a:r>
            <a:endParaRPr lang="ru-RU" altLang="ru-RU" dirty="0">
              <a:latin typeface="Arial"/>
              <a:cs typeface="Arial"/>
            </a:endParaRPr>
          </a:p>
        </p:txBody>
      </p:sp>
      <p:pic>
        <p:nvPicPr>
          <p:cNvPr id="9" name="Picture 2" descr="\\STORE\SEiR\Фото\Аварии и дефекты\Аварии и дефекты Вах РЭС\Кольцевая\Кольцевая 5Т 07.09.11\P101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058" y="1196305"/>
            <a:ext cx="2952751" cy="298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79392" y="55278"/>
            <a:ext cx="6408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r>
              <a:rPr lang="ru-RU" sz="2200" b="1">
                <a:solidFill>
                  <a:srgbClr val="452F76"/>
                </a:solidFill>
                <a:latin typeface="Arial"/>
                <a:cs typeface="Arial"/>
              </a:rPr>
              <a:t>OLTC DEVICE</a:t>
            </a:r>
            <a:endParaRPr lang="ru-RU" sz="2200">
              <a:cs typeface="Calibri"/>
            </a:endParaRPr>
          </a:p>
          <a:p>
            <a:r>
              <a:rPr lang="ru-RU" sz="2200" b="1">
                <a:solidFill>
                  <a:srgbClr val="452F76"/>
                </a:solidFill>
                <a:latin typeface="Arial"/>
                <a:cs typeface="Arial"/>
              </a:rPr>
              <a:t>SELECTOR CONTACTS BURN</a:t>
            </a:r>
            <a:endParaRPr lang="ru-RU" sz="2200"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96" y="2517565"/>
            <a:ext cx="612068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000" dirty="0" err="1">
                <a:latin typeface="Arial"/>
                <a:cs typeface="Arial"/>
              </a:rPr>
              <a:t>Contactor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switch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time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delay</a:t>
            </a:r>
            <a:r>
              <a:rPr lang="ru-RU" sz="2000" dirty="0">
                <a:latin typeface="Arial"/>
                <a:cs typeface="Arial"/>
              </a:rPr>
              <a:t>;</a:t>
            </a:r>
          </a:p>
          <a:p>
            <a:pPr>
              <a:lnSpc>
                <a:spcPct val="250000"/>
              </a:lnSpc>
            </a:pPr>
            <a:r>
              <a:rPr lang="ru-RU" sz="2000" dirty="0">
                <a:latin typeface="Arial"/>
                <a:cs typeface="Arial"/>
              </a:rPr>
              <a:t>OLTC </a:t>
            </a:r>
            <a:r>
              <a:rPr lang="ru-RU" sz="2000" dirty="0" err="1">
                <a:latin typeface="Arial"/>
                <a:cs typeface="Arial"/>
              </a:rPr>
              <a:t>drive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faults</a:t>
            </a:r>
            <a:r>
              <a:rPr lang="ru-RU" sz="2000" dirty="0">
                <a:latin typeface="Arial"/>
                <a:cs typeface="Arial"/>
              </a:rPr>
              <a:t>;</a:t>
            </a:r>
          </a:p>
          <a:p>
            <a:pPr>
              <a:lnSpc>
                <a:spcPct val="250000"/>
              </a:lnSpc>
            </a:pPr>
            <a:r>
              <a:rPr lang="ru-RU" sz="2000" dirty="0" err="1">
                <a:latin typeface="Arial"/>
                <a:cs typeface="Arial"/>
              </a:rPr>
              <a:t>Selector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malfunctions</a:t>
            </a:r>
            <a:r>
              <a:rPr lang="ru-RU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828" y="2144120"/>
            <a:ext cx="787667" cy="304387"/>
          </a:xfrm>
          <a:prstGeom prst="rect">
            <a:avLst/>
          </a:prstGeom>
          <a:noFill/>
        </p:spPr>
      </p:pic>
      <p:pic>
        <p:nvPicPr>
          <p:cNvPr id="14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828" y="2863978"/>
            <a:ext cx="787667" cy="3043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59696" y="2054069"/>
            <a:ext cx="6552728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 err="1">
                <a:latin typeface="Arial"/>
                <a:cs typeface="Arial"/>
              </a:rPr>
              <a:t>Break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of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current-limiting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resistors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of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high-speed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OLTCs</a:t>
            </a:r>
            <a:r>
              <a:rPr lang="ru-RU" sz="2000" dirty="0">
                <a:latin typeface="Arial"/>
                <a:cs typeface="Arial"/>
              </a:rPr>
              <a:t>;</a:t>
            </a:r>
            <a:endParaRPr lang="ru-RU" sz="2400" dirty="0"/>
          </a:p>
        </p:txBody>
      </p:sp>
      <p:pic>
        <p:nvPicPr>
          <p:cNvPr id="11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828" y="3650920"/>
            <a:ext cx="787667" cy="304387"/>
          </a:xfrm>
          <a:prstGeom prst="rect">
            <a:avLst/>
          </a:prstGeom>
          <a:noFill/>
        </p:spPr>
      </p:pic>
      <p:pic>
        <p:nvPicPr>
          <p:cNvPr id="13" name="Picture 2" descr="C:\Users\Lysenko\Desktop\Работа\НОВЫЙ САЙТ большой\знаки для таблиц\Untitled-11 -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828" y="4410831"/>
            <a:ext cx="787667" cy="3043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B0A402DF-59CD-4B8D-92BF-6F980B95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10" y="53414"/>
            <a:ext cx="68060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/>
                <a:cs typeface="Arial"/>
              </a:rPr>
              <a:t>PKR-GROUP</a:t>
            </a:r>
            <a:endParaRPr lang="ru-RU" sz="2200" b="1" dirty="0">
              <a:solidFill>
                <a:srgbClr val="452F76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MAIN FAULTS THAT CAN BE IDENTIFIED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524000" y="220504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rgbClr val="452F76"/>
                </a:solidFill>
              </a:rPr>
              <a:t>MANIPULATING ROD</a:t>
            </a:r>
            <a:endParaRPr lang="ru-RU" altLang="ru-RU" sz="3600" b="1" dirty="0">
              <a:solidFill>
                <a:srgbClr val="452F76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24000" y="314097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F4D1D"/>
                </a:solidFill>
              </a:rPr>
              <a:t>2</a:t>
            </a:r>
            <a:r>
              <a:rPr lang="en-US" altLang="ru-RU" sz="2400" b="1" dirty="0">
                <a:solidFill>
                  <a:srgbClr val="CF4D1D"/>
                </a:solidFill>
              </a:rPr>
              <a:t>.</a:t>
            </a:r>
            <a:r>
              <a:rPr lang="ru-RU" altLang="ru-RU" sz="2400" b="1" dirty="0">
                <a:solidFill>
                  <a:srgbClr val="CF4D1D"/>
                </a:solidFill>
              </a:rPr>
              <a:t>2 </a:t>
            </a:r>
            <a:r>
              <a:rPr lang="en-US" altLang="ru-RU" sz="2400" b="1" dirty="0">
                <a:solidFill>
                  <a:srgbClr val="CF4D1D"/>
                </a:solidFill>
              </a:rPr>
              <a:t>m |</a:t>
            </a:r>
            <a:r>
              <a:rPr lang="ru-RU" altLang="ru-RU" sz="2400" b="1" dirty="0">
                <a:solidFill>
                  <a:srgbClr val="CF4D1D"/>
                </a:solidFill>
              </a:rPr>
              <a:t> 3</a:t>
            </a:r>
            <a:r>
              <a:rPr lang="en-US" altLang="ru-RU" sz="2400" b="1" dirty="0">
                <a:solidFill>
                  <a:srgbClr val="CF4D1D"/>
                </a:solidFill>
              </a:rPr>
              <a:t>.</a:t>
            </a:r>
            <a:r>
              <a:rPr lang="ru-RU" altLang="ru-RU" sz="2400" b="1" dirty="0">
                <a:solidFill>
                  <a:srgbClr val="CF4D1D"/>
                </a:solidFill>
              </a:rPr>
              <a:t>7 </a:t>
            </a:r>
            <a:r>
              <a:rPr lang="en-US" altLang="ru-RU" sz="2400" b="1" dirty="0">
                <a:solidFill>
                  <a:srgbClr val="CF4D1D"/>
                </a:solidFill>
              </a:rPr>
              <a:t>m</a:t>
            </a:r>
            <a:r>
              <a:rPr lang="ru-RU" altLang="ru-RU" sz="2400" b="1" dirty="0">
                <a:solidFill>
                  <a:srgbClr val="CF4D1D"/>
                </a:solidFill>
              </a:rPr>
              <a:t> </a:t>
            </a:r>
            <a:r>
              <a:rPr lang="en-US" altLang="ru-RU" sz="2400" b="1" dirty="0">
                <a:solidFill>
                  <a:srgbClr val="CF4D1D"/>
                </a:solidFill>
              </a:rPr>
              <a:t>|</a:t>
            </a:r>
            <a:r>
              <a:rPr lang="ru-RU" altLang="ru-RU" sz="2400" b="1" dirty="0">
                <a:solidFill>
                  <a:srgbClr val="CF4D1D"/>
                </a:solidFill>
              </a:rPr>
              <a:t> 5</a:t>
            </a:r>
            <a:r>
              <a:rPr lang="en-US" altLang="ru-RU" sz="2400" b="1" dirty="0">
                <a:solidFill>
                  <a:srgbClr val="CF4D1D"/>
                </a:solidFill>
              </a:rPr>
              <a:t>.</a:t>
            </a:r>
            <a:r>
              <a:rPr lang="ru-RU" altLang="ru-RU" sz="2400" b="1" dirty="0">
                <a:solidFill>
                  <a:srgbClr val="CF4D1D"/>
                </a:solidFill>
              </a:rPr>
              <a:t>1 </a:t>
            </a:r>
            <a:r>
              <a:rPr lang="en-US" altLang="ru-RU" sz="2400" b="1" dirty="0">
                <a:solidFill>
                  <a:srgbClr val="CF4D1D"/>
                </a:solidFill>
              </a:rPr>
              <a:t>m</a:t>
            </a:r>
            <a:endParaRPr lang="ru-RU" altLang="ru-RU" sz="2400" b="1" dirty="0">
              <a:solidFill>
                <a:srgbClr val="CF4D1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1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063967" y="1268760"/>
            <a:ext cx="8079014" cy="5112000"/>
            <a:chOff x="2135560" y="1196752"/>
            <a:chExt cx="7966110" cy="5040560"/>
          </a:xfrm>
        </p:grpSpPr>
        <p:sp>
          <p:nvSpPr>
            <p:cNvPr id="2" name="TextBox 1"/>
            <p:cNvSpPr txBox="1"/>
            <p:nvPr/>
          </p:nvSpPr>
          <p:spPr>
            <a:xfrm>
              <a:off x="7320139" y="2276876"/>
              <a:ext cx="278153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Up to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kV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| 2.2 m |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Up to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110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kV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 |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Up to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220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kV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 |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5560" y="1196752"/>
              <a:ext cx="5040560" cy="504056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2461" y="222692"/>
            <a:ext cx="5905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MANIPULATING ROD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94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968" y="653579"/>
            <a:ext cx="6559011" cy="65590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2461" y="222692"/>
            <a:ext cx="5905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MANIPULATING ROD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6534839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WWW.SKBEP.COM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758718" y="1844824"/>
            <a:ext cx="10689512" cy="3312368"/>
            <a:chOff x="1933575" y="2276475"/>
            <a:chExt cx="8458203" cy="2620950"/>
          </a:xfrm>
        </p:grpSpPr>
        <p:sp>
          <p:nvSpPr>
            <p:cNvPr id="9" name="TextBox 8"/>
            <p:cNvSpPr txBox="1"/>
            <p:nvPr/>
          </p:nvSpPr>
          <p:spPr>
            <a:xfrm>
              <a:off x="5343528" y="2333629"/>
              <a:ext cx="1733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Declaration of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Conformity of the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Customs Union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2575" y="3324229"/>
              <a:ext cx="1743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sz="1200" dirty="0">
                  <a:latin typeface="Arial" pitchFamily="34" charset="0"/>
                  <a:cs typeface="Arial" pitchFamily="34" charset="0"/>
                </a:rPr>
                <a:t>Russian State</a:t>
              </a:r>
            </a:p>
            <a:p>
              <a:r>
                <a:rPr lang="fo-FO" sz="1200" dirty="0">
                  <a:latin typeface="Arial" pitchFamily="34" charset="0"/>
                  <a:cs typeface="Arial" pitchFamily="34" charset="0"/>
                </a:rPr>
                <a:t>Register Certificates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15328" y="2314580"/>
              <a:ext cx="2066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Russian Register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of Innovative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Products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24853" y="3295653"/>
              <a:ext cx="2066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sz="1200" dirty="0">
                  <a:latin typeface="Arial" pitchFamily="34" charset="0"/>
                  <a:cs typeface="Arial" pitchFamily="34" charset="0"/>
                </a:rPr>
                <a:t>PJSC ROSSETI Register</a:t>
              </a:r>
            </a:p>
            <a:p>
              <a:r>
                <a:rPr lang="fo-FO" sz="1200" dirty="0">
                  <a:latin typeface="Arial" pitchFamily="34" charset="0"/>
                  <a:cs typeface="Arial" pitchFamily="34" charset="0"/>
                </a:rPr>
                <a:t>of Innovative Solutions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24853" y="4171955"/>
              <a:ext cx="2066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Recommended for use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in JSC Russian Railways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electric installations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8899" y="2362204"/>
              <a:ext cx="2276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sz="1200" dirty="0">
                  <a:latin typeface="Arial" pitchFamily="34" charset="0"/>
                  <a:cs typeface="Arial" pitchFamily="34" charset="0"/>
                </a:rPr>
                <a:t>CE Conformity</a:t>
              </a:r>
            </a:p>
            <a:p>
              <a:r>
                <a:rPr lang="fo-FO" sz="1200" dirty="0">
                  <a:latin typeface="Arial" pitchFamily="34" charset="0"/>
                  <a:cs typeface="Arial" pitchFamily="34" charset="0"/>
                </a:rPr>
                <a:t>Certificate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00328" y="3228980"/>
              <a:ext cx="1733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Safety Test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Certificate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IEC 61010-1:2001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09852" y="4295779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EMC Compatibility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IEC 61326-1:2005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1625" y="4191004"/>
              <a:ext cx="1937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Conformity with the safety requirements of the Russian Federation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2" descr="C:\Users\lysenko\Desktop\Работа\ФИРМЕННЫЙ СТИЛЬ\ЭЛЕМЕНТЫ\Презентация\серьтификаты\1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3" y="2324100"/>
              <a:ext cx="658799" cy="658800"/>
            </a:xfrm>
            <a:prstGeom prst="rect">
              <a:avLst/>
            </a:prstGeom>
            <a:noFill/>
          </p:spPr>
        </p:pic>
        <p:pic>
          <p:nvPicPr>
            <p:cNvPr id="20" name="Picture 3" descr="C:\Users\lysenko\Desktop\Работа\ФИРМЕННЫЙ СТИЛЬ\ЭЛЕМЕНТЫ\Презентация\серьтификаты\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676" y="4238625"/>
              <a:ext cx="658799" cy="658800"/>
            </a:xfrm>
            <a:prstGeom prst="rect">
              <a:avLst/>
            </a:prstGeom>
            <a:noFill/>
          </p:spPr>
        </p:pic>
        <p:pic>
          <p:nvPicPr>
            <p:cNvPr id="21" name="Picture 4" descr="C:\Users\lysenko\Desktop\Работа\ФИРМЕННЫЙ СТИЛЬ\ЭЛЕМЕНТЫ\Презентация\серьтификаты\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516" y="3219451"/>
              <a:ext cx="664871" cy="658800"/>
            </a:xfrm>
            <a:prstGeom prst="rect">
              <a:avLst/>
            </a:prstGeom>
            <a:noFill/>
          </p:spPr>
        </p:pic>
        <p:pic>
          <p:nvPicPr>
            <p:cNvPr id="22" name="Picture 5" descr="C:\Users\lysenko\Desktop\Работа\ФИРМЕННЫЙ СТИЛЬ\ЭЛЕМЕНТЫ\Презентация\серьтификаты\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575" y="2276475"/>
              <a:ext cx="658800" cy="658800"/>
            </a:xfrm>
            <a:prstGeom prst="rect">
              <a:avLst/>
            </a:prstGeom>
            <a:noFill/>
          </p:spPr>
        </p:pic>
        <p:pic>
          <p:nvPicPr>
            <p:cNvPr id="23" name="Picture 6" descr="C:\Users\lysenko\Desktop\Работа\ФИРМЕННЫЙ СТИЛЬ\ЭЛЕМЕНТЫ\Презентация\серьтификаты\6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716" y="4181475"/>
              <a:ext cx="664871" cy="658800"/>
            </a:xfrm>
            <a:prstGeom prst="rect">
              <a:avLst/>
            </a:prstGeom>
            <a:noFill/>
          </p:spPr>
        </p:pic>
        <p:pic>
          <p:nvPicPr>
            <p:cNvPr id="24" name="Picture 7" descr="C:\Users\lysenko\Desktop\Работа\ФИРМЕННЫЙ СТИЛЬ\ЭЛЕМЕНТЫ\Презентация\серьтификаты\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257551"/>
              <a:ext cx="658800" cy="658800"/>
            </a:xfrm>
            <a:prstGeom prst="rect">
              <a:avLst/>
            </a:prstGeom>
            <a:noFill/>
          </p:spPr>
        </p:pic>
        <p:pic>
          <p:nvPicPr>
            <p:cNvPr id="25" name="Picture 8" descr="C:\Users\lysenko\Desktop\Работа\ФИРМЕННЫЙ СТИЛЬ\ЭЛЕМЕНТЫ\Презентация\серьтификаты\12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475" y="2324100"/>
              <a:ext cx="658800" cy="658800"/>
            </a:xfrm>
            <a:prstGeom prst="rect">
              <a:avLst/>
            </a:prstGeom>
            <a:noFill/>
          </p:spPr>
        </p:pic>
        <p:pic>
          <p:nvPicPr>
            <p:cNvPr id="26" name="Picture 9" descr="C:\Users\lysenko\Desktop\Работа\ФИРМЕННЫЙ СТИЛЬ\ЭЛЕМЕНТЫ\Презентация\серьтификаты\3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525" y="3257551"/>
              <a:ext cx="658800" cy="658800"/>
            </a:xfrm>
            <a:prstGeom prst="rect">
              <a:avLst/>
            </a:prstGeom>
            <a:noFill/>
          </p:spPr>
        </p:pic>
        <p:pic>
          <p:nvPicPr>
            <p:cNvPr id="27" name="Picture 10" descr="C:\Users\lysenko\Desktop\Работа\ФИРМЕННЫЙ СТИЛЬ\ЭЛЕМЕНТЫ\Презентация\серьтификаты\13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65" y="4191000"/>
              <a:ext cx="664871" cy="658800"/>
            </a:xfrm>
            <a:prstGeom prst="rect">
              <a:avLst/>
            </a:prstGeom>
            <a:noFill/>
          </p:spPr>
        </p:pic>
      </p:grpSp>
      <p:sp>
        <p:nvSpPr>
          <p:cNvPr id="28" name="Прямоугольник 27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60340" y="200029"/>
            <a:ext cx="6316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o-FO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CERTIFICATION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64" y="1268760"/>
            <a:ext cx="6318448" cy="4738836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9EAB1F1-5C4A-9946-97EC-15F78FB7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07060"/>
              </p:ext>
            </p:extLst>
          </p:nvPr>
        </p:nvGraphicFramePr>
        <p:xfrm>
          <a:off x="3928060" y="6188486"/>
          <a:ext cx="4605663" cy="335248"/>
        </p:xfrm>
        <a:graphic>
          <a:graphicData uri="http://schemas.openxmlformats.org/drawingml/2006/table">
            <a:tbl>
              <a:tblPr/>
              <a:tblGrid>
                <a:gridCol w="460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rgbClr val="452F7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ANALOGUE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0586" y="222692"/>
            <a:ext cx="5905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200" b="1" dirty="0">
                <a:solidFill>
                  <a:srgbClr val="452F76"/>
                </a:solidFill>
              </a:rPr>
              <a:t>MANIPULATING ROD</a:t>
            </a:r>
            <a:endParaRPr lang="ru-RU" altLang="ru-RU" sz="2200" b="1" dirty="0">
              <a:solidFill>
                <a:srgbClr val="45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1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33F8B9-C472-4D6D-B06F-D389A05AA803}"/>
              </a:ext>
            </a:extLst>
          </p:cNvPr>
          <p:cNvSpPr txBox="1"/>
          <p:nvPr/>
        </p:nvSpPr>
        <p:spPr>
          <a:xfrm>
            <a:off x="1127448" y="1373332"/>
            <a:ext cx="4552951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>
              <a:buFont typeface="Wingdings"/>
              <a:buChar char="ü"/>
            </a:pPr>
            <a:r>
              <a:rPr lang="ru-RU" sz="1600" dirty="0">
                <a:latin typeface="Arial"/>
              </a:rPr>
              <a:t>CLEAR PRICE FORMATION;</a:t>
            </a:r>
            <a:endParaRPr lang="ru-RU" sz="1600" dirty="0">
              <a:latin typeface="Arial"/>
              <a:cs typeface="Arial"/>
            </a:endParaRPr>
          </a:p>
          <a:p>
            <a:endParaRPr lang="ru-RU" sz="1600" dirty="0">
              <a:latin typeface="Arial"/>
              <a:cs typeface="Arial"/>
            </a:endParaRPr>
          </a:p>
          <a:p>
            <a:pPr marL="285744" indent="-285744">
              <a:buFont typeface="Wingdings"/>
              <a:buChar char="ü"/>
            </a:pPr>
            <a:r>
              <a:rPr lang="ru-RU" sz="1600" dirty="0">
                <a:latin typeface="Arial"/>
                <a:cs typeface="Arial"/>
              </a:rPr>
              <a:t>TECHNICAL AND COMMERCIAL TRAINING;</a:t>
            </a:r>
          </a:p>
          <a:p>
            <a:endParaRPr lang="ru-RU" sz="1600" dirty="0">
              <a:latin typeface="Arial"/>
              <a:cs typeface="Arial"/>
            </a:endParaRPr>
          </a:p>
          <a:p>
            <a:pPr marL="285744" indent="-285744">
              <a:buFont typeface="Wingdings"/>
              <a:buChar char="ü"/>
            </a:pPr>
            <a:r>
              <a:rPr lang="ru-RU" sz="1600" dirty="0">
                <a:latin typeface="Arial"/>
                <a:cs typeface="Arial"/>
              </a:rPr>
              <a:t>COMPREHENSIVE TECHNICAL </a:t>
            </a:r>
          </a:p>
          <a:p>
            <a:r>
              <a:rPr lang="ru-RU" sz="1600" dirty="0">
                <a:latin typeface="Arial"/>
                <a:cs typeface="Arial"/>
              </a:rPr>
              <a:t>      AND SALES SUPPORT 24/7;</a:t>
            </a:r>
          </a:p>
          <a:p>
            <a:endParaRPr lang="ru-RU" sz="1600" dirty="0">
              <a:latin typeface="Arial"/>
              <a:cs typeface="Arial"/>
            </a:endParaRPr>
          </a:p>
          <a:p>
            <a:pPr marL="285744" indent="-285744">
              <a:buFont typeface="Wingdings"/>
              <a:buChar char="ü"/>
            </a:pPr>
            <a:r>
              <a:rPr lang="ru-RU" sz="1600" dirty="0">
                <a:latin typeface="Arial"/>
                <a:cs typeface="Arial"/>
              </a:rPr>
              <a:t>WIDE RANGE OF MARKETING COLLATERAL AND SUPPORTING TECHNICAL LITERATURE,</a:t>
            </a:r>
          </a:p>
          <a:p>
            <a:r>
              <a:rPr lang="ru-RU" sz="1600" dirty="0">
                <a:latin typeface="Arial"/>
                <a:cs typeface="Arial"/>
              </a:rPr>
              <a:t>     USER MANUALS, WEB MATERIALS,</a:t>
            </a:r>
          </a:p>
          <a:p>
            <a:r>
              <a:rPr lang="ru-RU" sz="1600" dirty="0">
                <a:latin typeface="Arial"/>
                <a:cs typeface="Arial"/>
              </a:rPr>
              <a:t>     COMPETITOR ANALYSIS INFORMATION</a:t>
            </a:r>
            <a:endParaRPr lang="ru-RU" dirty="0">
              <a:latin typeface="Calibri"/>
              <a:cs typeface="Calibri"/>
            </a:endParaRPr>
          </a:p>
          <a:p>
            <a:r>
              <a:rPr lang="ru-RU" sz="1600" dirty="0">
                <a:latin typeface="Arial"/>
                <a:cs typeface="Arial"/>
              </a:rPr>
              <a:t>     AND DISTRIBUTOR PACKS;</a:t>
            </a:r>
            <a:endParaRPr lang="ru-RU" dirty="0">
              <a:cs typeface="Calibri"/>
            </a:endParaRPr>
          </a:p>
          <a:p>
            <a:endParaRPr lang="ru-RU" sz="1600" dirty="0">
              <a:latin typeface="Arial"/>
              <a:cs typeface="Arial"/>
            </a:endParaRPr>
          </a:p>
          <a:p>
            <a:pPr marL="285744" indent="-285744">
              <a:buFont typeface="Wingdings"/>
              <a:buChar char="ü"/>
            </a:pPr>
            <a:r>
              <a:rPr lang="ru-RU" sz="1600" dirty="0">
                <a:latin typeface="Arial"/>
                <a:cs typeface="Arial"/>
              </a:rPr>
              <a:t>ABILITY TO COMPETE WITH</a:t>
            </a:r>
          </a:p>
          <a:p>
            <a:r>
              <a:rPr lang="ru-RU" sz="1600" dirty="0">
                <a:latin typeface="Arial"/>
                <a:cs typeface="Arial"/>
              </a:rPr>
              <a:t>     DIFFERENT BRANDS;</a:t>
            </a:r>
          </a:p>
          <a:p>
            <a:endParaRPr lang="ru-RU" sz="1600" dirty="0">
              <a:latin typeface="Arial"/>
              <a:cs typeface="Arial"/>
            </a:endParaRPr>
          </a:p>
          <a:p>
            <a:pPr marL="285744" indent="-285744">
              <a:buFont typeface="Wingdings"/>
              <a:buChar char="ü"/>
            </a:pPr>
            <a:r>
              <a:rPr lang="ru-RU" sz="1600" dirty="0">
                <a:latin typeface="Arial"/>
                <a:cs typeface="Arial"/>
              </a:rPr>
              <a:t>ATTEND JOINT VISITS WITH AGREED</a:t>
            </a:r>
          </a:p>
          <a:p>
            <a:r>
              <a:rPr lang="ru-RU" sz="1600" dirty="0">
                <a:latin typeface="Arial"/>
                <a:cs typeface="Arial"/>
              </a:rPr>
              <a:t>     KEY CUSTOMERS.</a:t>
            </a:r>
          </a:p>
        </p:txBody>
      </p:sp>
      <p:pic>
        <p:nvPicPr>
          <p:cNvPr id="15" name="Рисунок 15" descr="Изображение выглядит как человек, внешний, здание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48D0AB9-C483-4608-A30E-12E33DE840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174013"/>
            <a:ext cx="4059381" cy="5415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32BA3-4C7F-4B4E-B540-2B1EF80B3B28}"/>
              </a:ext>
            </a:extLst>
          </p:cNvPr>
          <p:cNvSpPr txBox="1"/>
          <p:nvPr/>
        </p:nvSpPr>
        <p:spPr>
          <a:xfrm>
            <a:off x="173925" y="226597"/>
            <a:ext cx="590465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COOPERATION WITH SKB EP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0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21766743-47C5-4AC0-88E9-3354EC9D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667" y="1579422"/>
            <a:ext cx="2553723" cy="4443573"/>
          </a:xfrm>
          <a:prstGeom prst="rect">
            <a:avLst/>
          </a:prstGeom>
        </p:spPr>
      </p:pic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704C0282-80F5-4E1D-9191-99BE0934B5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4" y="4028211"/>
            <a:ext cx="3306043" cy="2481696"/>
          </a:xfrm>
          <a:prstGeom prst="rect">
            <a:avLst/>
          </a:prstGeom>
        </p:spPr>
      </p:pic>
      <p:pic>
        <p:nvPicPr>
          <p:cNvPr id="11" name="Рисунок 5" descr="Изображение выглядит как человек, ребенок, внутренний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D8EF1F2-DDA7-4C5F-B0D2-4C9FB99B4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3" y="1230612"/>
            <a:ext cx="3306040" cy="248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B19554-EF15-47BC-A947-4058EFAB4EF2}"/>
              </a:ext>
            </a:extLst>
          </p:cNvPr>
          <p:cNvSpPr txBox="1"/>
          <p:nvPr/>
        </p:nvSpPr>
        <p:spPr>
          <a:xfrm>
            <a:off x="5503719" y="1494559"/>
            <a:ext cx="2015836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>
                <a:solidFill>
                  <a:srgbClr val="452F76"/>
                </a:solidFill>
                <a:latin typeface="Arial"/>
                <a:cs typeface="Arial"/>
              </a:rPr>
              <a:t>Russia</a:t>
            </a:r>
            <a:endParaRPr lang="ru-RU" sz="1400" b="1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endParaRPr lang="ru-RU" sz="1400" b="1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r>
              <a:rPr lang="ru-RU" sz="1400" b="1">
                <a:solidFill>
                  <a:srgbClr val="452F76"/>
                </a:solidFill>
                <a:latin typeface="Arial"/>
                <a:cs typeface="Arial"/>
              </a:rPr>
              <a:t>EU coutries:</a:t>
            </a:r>
            <a:endParaRPr lang="ru-RU" sz="1400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r>
              <a:rPr lang="ru-RU" sz="1400" dirty="0">
                <a:solidFill>
                  <a:srgbClr val="452F76"/>
                </a:solidFill>
                <a:latin typeface="Arial"/>
                <a:cs typeface="Arial"/>
              </a:rPr>
              <a:t>Latvia, Lithuania, </a:t>
            </a:r>
            <a:r>
              <a:rPr lang="ru-RU" sz="1400">
                <a:solidFill>
                  <a:srgbClr val="452F76"/>
                </a:solidFill>
                <a:latin typeface="Arial"/>
                <a:cs typeface="Arial"/>
              </a:rPr>
              <a:t>Republic of Bulgari</a:t>
            </a:r>
          </a:p>
          <a:p>
            <a:pPr algn="ctr"/>
            <a:endParaRPr lang="ru-RU" sz="1400" b="1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r>
              <a:rPr lang="ru-RU" sz="1400" b="1">
                <a:solidFill>
                  <a:srgbClr val="452F76"/>
                </a:solidFill>
                <a:latin typeface="Arial"/>
                <a:cs typeface="Arial"/>
              </a:rPr>
              <a:t>Asia:</a:t>
            </a:r>
          </a:p>
          <a:p>
            <a:pPr algn="ctr"/>
            <a:r>
              <a:rPr lang="ru-RU" sz="1400" dirty="0">
                <a:solidFill>
                  <a:srgbClr val="452F76"/>
                </a:solidFill>
                <a:latin typeface="Arial"/>
                <a:cs typeface="Arial"/>
              </a:rPr>
              <a:t>Vietnam, Thailand, Indonesia, Singapur; the Kingdom of </a:t>
            </a:r>
            <a:r>
              <a:rPr lang="ru-RU" sz="1400">
                <a:solidFill>
                  <a:srgbClr val="452F76"/>
                </a:solidFill>
                <a:latin typeface="Arial"/>
                <a:cs typeface="Arial"/>
              </a:rPr>
              <a:t>Cambodia</a:t>
            </a:r>
          </a:p>
          <a:p>
            <a:pPr algn="ctr"/>
            <a:endParaRPr lang="ru-RU" sz="1400" b="1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r>
              <a:rPr lang="ru-RU" sz="1400" b="1">
                <a:solidFill>
                  <a:srgbClr val="452F76"/>
                </a:solidFill>
                <a:latin typeface="Arial"/>
                <a:cs typeface="Arial"/>
              </a:rPr>
              <a:t>South America:</a:t>
            </a:r>
            <a:endParaRPr lang="ru-RU" sz="1400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r>
              <a:rPr lang="ru-RU" sz="1400" dirty="0">
                <a:solidFill>
                  <a:srgbClr val="452F76"/>
                </a:solidFill>
                <a:latin typeface="Arial"/>
                <a:cs typeface="Arial"/>
              </a:rPr>
              <a:t>Peru, </a:t>
            </a:r>
            <a:r>
              <a:rPr lang="ru-RU" sz="1400">
                <a:solidFill>
                  <a:srgbClr val="452F76"/>
                </a:solidFill>
                <a:latin typeface="Arial"/>
                <a:cs typeface="Arial"/>
              </a:rPr>
              <a:t>Ecuador</a:t>
            </a:r>
          </a:p>
          <a:p>
            <a:pPr algn="ctr"/>
            <a:endParaRPr lang="ru-RU" sz="1400" b="1" dirty="0">
              <a:solidFill>
                <a:srgbClr val="452F76"/>
              </a:solidFill>
              <a:latin typeface="Arial"/>
              <a:cs typeface="Arial"/>
            </a:endParaRPr>
          </a:p>
          <a:p>
            <a:pPr algn="ctr"/>
            <a:r>
              <a:rPr lang="ru-RU" sz="1400" b="1">
                <a:solidFill>
                  <a:srgbClr val="452F76"/>
                </a:solidFill>
                <a:latin typeface="Arial"/>
                <a:cs typeface="Arial"/>
              </a:rPr>
              <a:t>CIS:</a:t>
            </a:r>
          </a:p>
          <a:p>
            <a:pPr algn="ctr"/>
            <a:r>
              <a:rPr lang="ru-RU" sz="1400">
                <a:solidFill>
                  <a:srgbClr val="452F76"/>
                </a:solidFill>
                <a:latin typeface="Arial"/>
                <a:cs typeface="Arial"/>
              </a:rPr>
              <a:t>Azerbaijan, </a:t>
            </a:r>
            <a:r>
              <a:rPr lang="ru-RU" sz="1400" dirty="0">
                <a:solidFill>
                  <a:srgbClr val="452F76"/>
                </a:solidFill>
                <a:latin typeface="Arial"/>
                <a:cs typeface="Arial"/>
              </a:rPr>
              <a:t>Belarus, Kazakhstan, Kyrgyzstan, Moldova, Uzbekistan, Ukraine, Georgia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DE299-3126-459B-9A45-E2A269D75E14}"/>
              </a:ext>
            </a:extLst>
          </p:cNvPr>
          <p:cNvSpPr txBox="1"/>
          <p:nvPr/>
        </p:nvSpPr>
        <p:spPr>
          <a:xfrm>
            <a:off x="198432" y="226597"/>
            <a:ext cx="590465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rgbClr val="452F76"/>
                </a:solidFill>
                <a:latin typeface="Arial"/>
                <a:cs typeface="Arial"/>
              </a:rPr>
              <a:t>COOPERATION WITH SKB EP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56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697504" y="1340768"/>
            <a:ext cx="8811939" cy="5112000"/>
            <a:chOff x="2351584" y="1196752"/>
            <a:chExt cx="8316416" cy="48245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51584" y="2211561"/>
              <a:ext cx="3312368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1600" dirty="0">
                  <a:latin typeface="Arial"/>
                  <a:cs typeface="Arial"/>
                </a:rPr>
                <a:t>   </a:t>
              </a:r>
              <a:r>
                <a:rPr lang="ru-RU">
                  <a:solidFill>
                    <a:srgbClr val="452F76"/>
                  </a:solidFill>
                  <a:latin typeface="Arial"/>
                  <a:cs typeface="Arial"/>
                </a:rPr>
                <a:t>TIME AND COST SAVING;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1584" y="2899352"/>
              <a:ext cx="3779912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1600" dirty="0">
                  <a:latin typeface="Arial"/>
                  <a:cs typeface="Arial"/>
                </a:rPr>
                <a:t> </a:t>
              </a:r>
              <a:r>
                <a:rPr lang="ru-RU" sz="1600" dirty="0">
                  <a:solidFill>
                    <a:srgbClr val="000000"/>
                  </a:solidFill>
                  <a:latin typeface="Arial"/>
                  <a:cs typeface="Arial"/>
                </a:rPr>
                <a:t>  </a:t>
              </a:r>
              <a:r>
                <a:rPr lang="ru-RU">
                  <a:solidFill>
                    <a:srgbClr val="452F76"/>
                  </a:solidFill>
                  <a:latin typeface="Arial"/>
                  <a:cs typeface="Arial"/>
                </a:rPr>
                <a:t>LABOUR SAVING;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1584" y="4261196"/>
              <a:ext cx="3707904" cy="9233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indent="-285744">
                <a:buFont typeface="Wingdings" pitchFamily="2" charset="2"/>
                <a:buChar char="Ø"/>
              </a:pPr>
              <a:r>
                <a:rPr lang="ru-RU" sz="1600" dirty="0">
                  <a:latin typeface="Arial"/>
                  <a:cs typeface="Arial"/>
                </a:rPr>
                <a:t> </a:t>
              </a:r>
              <a:r>
                <a:rPr lang="ru-RU" dirty="0">
                  <a:solidFill>
                    <a:srgbClr val="452F76"/>
                  </a:solidFill>
                  <a:latin typeface="Arial"/>
                  <a:cs typeface="Arial"/>
                </a:rPr>
                <a:t>FULL AUTOMATIZATION</a:t>
              </a:r>
              <a:endParaRPr lang="ru-RU" dirty="0">
                <a:solidFill>
                  <a:srgbClr val="452F76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dirty="0">
                  <a:solidFill>
                    <a:srgbClr val="452F76"/>
                  </a:solidFill>
                  <a:latin typeface="Arial"/>
                  <a:cs typeface="Arial"/>
                </a:rPr>
                <a:t>OF THE MEASUREMENT PROCESS. </a:t>
              </a:r>
              <a:endParaRPr lang="ru-RU">
                <a:solidFill>
                  <a:srgbClr val="452F7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2" descr="C:\Users\lysenko\Desktop\Работа\НОВЫЙ САЙТ большой\1. ПРИБОРЫ\МИКО-9\от дизайнера\для веб\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160" y="1196752"/>
              <a:ext cx="6234840" cy="4824536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2351584" y="3575944"/>
              <a:ext cx="3779912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indent="-285744">
                <a:buFont typeface="Wingdings" pitchFamily="2" charset="2"/>
                <a:buChar char="Ø"/>
              </a:pPr>
              <a:r>
                <a:rPr lang="ru-RU" sz="1600" dirty="0">
                  <a:latin typeface="Arial"/>
                  <a:cs typeface="Arial"/>
                </a:rPr>
                <a:t> </a:t>
              </a:r>
              <a:r>
                <a:rPr lang="ru-RU">
                  <a:solidFill>
                    <a:srgbClr val="452F76"/>
                  </a:solidFill>
                  <a:latin typeface="Arial"/>
                  <a:cs typeface="Arial"/>
                </a:rPr>
                <a:t>HIGH ACCURACY;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6022"/>
            <a:ext cx="640871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SKB EP INSTRUMENTS</a:t>
            </a:r>
          </a:p>
          <a:p>
            <a:r>
              <a:rPr lang="ru-RU" sz="2200" b="1" dirty="0">
                <a:solidFill>
                  <a:srgbClr val="452F76"/>
                </a:solidFill>
                <a:latin typeface="Arial"/>
                <a:cs typeface="Arial"/>
              </a:rPr>
              <a:t>ADVANTAGES OF USE</a:t>
            </a:r>
            <a:endParaRPr lang="ru-RU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8541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847" y="0"/>
            <a:ext cx="9141144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2144419"/>
            <a:ext cx="6791325" cy="239976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153945"/>
            <a:ext cx="6800849" cy="239976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845" y="2467323"/>
            <a:ext cx="590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4492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SOCIAL MEDIA NAME:</a:t>
            </a:r>
          </a:p>
          <a:p>
            <a:r>
              <a:rPr lang="en-US" sz="2400" b="1" dirty="0">
                <a:solidFill>
                  <a:srgbClr val="6B4492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SKBPRIBOR</a:t>
            </a:r>
            <a:endParaRPr lang="ru-RU" sz="2400" b="1" dirty="0">
              <a:solidFill>
                <a:srgbClr val="6B4492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23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5448" y="3400428"/>
            <a:ext cx="819151" cy="8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67148" y="3409952"/>
            <a:ext cx="819151" cy="8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74415" y="3400425"/>
            <a:ext cx="820800" cy="8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547" y="309095"/>
            <a:ext cx="2265125" cy="1068227"/>
          </a:xfrm>
          <a:prstGeom prst="rect">
            <a:avLst/>
          </a:prstGeom>
        </p:spPr>
      </p:pic>
      <p:pic>
        <p:nvPicPr>
          <p:cNvPr id="30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75341" y="3409955"/>
            <a:ext cx="828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85054" y="3390047"/>
            <a:ext cx="819883" cy="8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87069A9-90EF-416D-88C9-5F6DD0FD797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93" y="5866536"/>
            <a:ext cx="9144000" cy="666751"/>
          </a:xfrm>
          <a:prstGeom prst="rect">
            <a:avLst/>
          </a:prstGeom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C190D275-6FDB-4558-AF8D-A4273EB5A4A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066" y="6078683"/>
            <a:ext cx="1009651" cy="228600"/>
          </a:xfrm>
          <a:prstGeom prst="rect">
            <a:avLst/>
          </a:prstGeom>
        </p:spPr>
      </p:pic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687B6182-483F-439D-A53D-2CA92ADB721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507" y="6195582"/>
            <a:ext cx="952500" cy="161925"/>
          </a:xfrm>
          <a:prstGeom prst="rect">
            <a:avLst/>
          </a:prstGeom>
        </p:spPr>
      </p:pic>
      <p:pic>
        <p:nvPicPr>
          <p:cNvPr id="15" name="Рисунок 6">
            <a:extLst>
              <a:ext uri="{FF2B5EF4-FFF2-40B4-BE49-F238E27FC236}">
                <a16:creationId xmlns:a16="http://schemas.microsoft.com/office/drawing/2014/main" id="{91A806C5-921D-4611-B43C-65053A66CC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26684" y="5870320"/>
            <a:ext cx="3265315" cy="6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498329" y="1268760"/>
            <a:ext cx="9210290" cy="5112000"/>
            <a:chOff x="1809753" y="1331676"/>
            <a:chExt cx="8549565" cy="474527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09753" y="1331676"/>
              <a:ext cx="8549565" cy="4745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914527" y="3019428"/>
              <a:ext cx="1447800" cy="415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o-FO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High-voltage substations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29027" y="2919587"/>
              <a:ext cx="1447800" cy="7391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Central Heating and Power Plants, Nuclear Power Stations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34001" y="3019426"/>
              <a:ext cx="1447800" cy="254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o-FO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Rail facilities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48501" y="3000377"/>
              <a:ext cx="1447800" cy="577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Oil- and gas- processing </a:t>
              </a:r>
            </a:p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plants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72527" y="3000379"/>
              <a:ext cx="1447800" cy="415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o-FO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Manufacturing facilities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57376" y="5229203"/>
              <a:ext cx="1447800" cy="7391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Hydroelectric Power Stations,</a:t>
              </a:r>
            </a:p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Pumped-storage Hydro Station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19501" y="5429251"/>
              <a:ext cx="1447800" cy="254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Airports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1" y="5457828"/>
              <a:ext cx="1447800" cy="415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Wind</a:t>
              </a:r>
            </a:p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Power Plant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58027" y="5457828"/>
              <a:ext cx="1447800" cy="415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Solar </a:t>
              </a:r>
            </a:p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Power Station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53476" y="5457828"/>
              <a:ext cx="1447800" cy="415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Oil </a:t>
              </a:r>
            </a:p>
            <a:p>
              <a:pPr algn="ctr"/>
              <a:r>
                <a:rPr lang="en-US" sz="105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platforms</a:t>
              </a:r>
              <a:endParaRPr lang="ru-RU" sz="10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53415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APPLICATION AREA </a:t>
            </a:r>
          </a:p>
          <a:p>
            <a:r>
              <a:rPr lang="en-US" sz="2200" b="1" dirty="0">
                <a:solidFill>
                  <a:srgbClr val="6B4492"/>
                </a:solidFill>
                <a:latin typeface="Arial" pitchFamily="34" charset="0"/>
                <a:cs typeface="Arial" pitchFamily="34" charset="0"/>
              </a:rPr>
              <a:t>OF THE INSTRUMENTS</a:t>
            </a:r>
          </a:p>
        </p:txBody>
      </p:sp>
    </p:spTree>
    <p:extLst>
      <p:ext uri="{BB962C8B-B14F-4D97-AF65-F5344CB8AC3E}">
        <p14:creationId xmlns:p14="http://schemas.microsoft.com/office/powerpoint/2010/main" val="80911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063474" y="1628800"/>
            <a:ext cx="10080000" cy="4253222"/>
            <a:chOff x="1680319" y="1913749"/>
            <a:chExt cx="8900901" cy="375570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8174" y="2420606"/>
              <a:ext cx="2247715" cy="49949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5843" y="2394673"/>
              <a:ext cx="1690287" cy="52542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6083" y="2105592"/>
              <a:ext cx="1305803" cy="81612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1839" y="1913749"/>
              <a:ext cx="1670955" cy="101371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1935305" y="3056859"/>
              <a:ext cx="1953888" cy="153153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157" y="4827092"/>
              <a:ext cx="2103459" cy="68766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973" y="3489268"/>
              <a:ext cx="2752247" cy="65443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319" y="4725147"/>
              <a:ext cx="2208879" cy="94430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2887" y="4802494"/>
              <a:ext cx="2195123" cy="78961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6131" y="3295022"/>
              <a:ext cx="992577" cy="98017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345" y="4551491"/>
              <a:ext cx="958620" cy="111796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6320" y="3276367"/>
              <a:ext cx="1661471" cy="1263011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341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CLIENTS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MORE THAN 13 000 ENTERPRISES</a:t>
            </a:r>
            <a:endParaRPr lang="ru-RU" sz="2200" b="1" dirty="0">
              <a:solidFill>
                <a:srgbClr val="452F7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1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21203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CONTROL AND DIAGNOSTICS INSTRUMENTS FOR</a:t>
            </a:r>
          </a:p>
          <a:p>
            <a:pPr algn="ctr"/>
            <a:r>
              <a:rPr lang="en-US" sz="3200" b="1" dirty="0">
                <a:solidFill>
                  <a:srgbClr val="452F76"/>
                </a:solidFill>
                <a:latin typeface="Arial" pitchFamily="34" charset="0"/>
                <a:cs typeface="Arial" pitchFamily="34" charset="0"/>
              </a:rPr>
              <a:t>HIGH-VOLTAGE CIRCUIT BREAKERS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38610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F4D1D"/>
                </a:solidFill>
                <a:latin typeface="Arial" pitchFamily="34" charset="0"/>
                <a:cs typeface="Arial" pitchFamily="34" charset="0"/>
              </a:rPr>
              <a:t>PKV-GROUP INSTRUMENTS</a:t>
            </a:r>
            <a:endParaRPr lang="ru-RU" sz="2400" b="1" dirty="0">
              <a:solidFill>
                <a:srgbClr val="CF4D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8" y="4"/>
            <a:ext cx="12177052" cy="883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>
                <a:lumMod val="65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"/>
            <a:ext cx="9144000" cy="876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СКБ ЭП Тема1_ENG (16_9)</Template>
  <TotalTime>11663</TotalTime>
  <Words>2271</Words>
  <Application>Microsoft Macintosh PowerPoint</Application>
  <PresentationFormat>Widescreen</PresentationFormat>
  <Paragraphs>534</Paragraphs>
  <Slides>64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Arial Narrow</vt:lpstr>
      <vt:lpstr>Calibri</vt:lpstr>
      <vt:lpstr>Roboto</vt:lpstr>
      <vt:lpstr>Symbol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tech3 tech3</dc:creator>
  <cp:lastModifiedBy>Tatiana Ekaterinina</cp:lastModifiedBy>
  <cp:revision>1691</cp:revision>
  <cp:lastPrinted>2020-02-18T09:47:06Z</cp:lastPrinted>
  <dcterms:created xsi:type="dcterms:W3CDTF">2018-08-29T05:34:57Z</dcterms:created>
  <dcterms:modified xsi:type="dcterms:W3CDTF">2020-07-15T13:56:21Z</dcterms:modified>
</cp:coreProperties>
</file>